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70" r:id="rId6"/>
    <p:sldId id="261" r:id="rId7"/>
    <p:sldId id="267" r:id="rId8"/>
    <p:sldId id="268" r:id="rId9"/>
    <p:sldId id="265" r:id="rId10"/>
  </p:sldIdLst>
  <p:sldSz cx="18288000" cy="10287000"/>
  <p:notesSz cx="6858000" cy="9144000"/>
  <p:embeddedFontLst>
    <p:embeddedFont>
      <p:font typeface="Source Han Sans KR" panose="020B0400000000000000" pitchFamily="34" charset="-128"/>
      <p:regular r:id="rId12"/>
    </p:embeddedFont>
    <p:embeddedFont>
      <p:font typeface="Source Han Sans KR Bold" panose="020B0800000000000000" pitchFamily="34" charset="-128"/>
      <p:regular r:id="rId13"/>
      <p:bold r:id="rId14"/>
    </p:embeddedFont>
    <p:embeddedFont>
      <p:font typeface="맑은 고딕" panose="020B0503020000020004" pitchFamily="34" charset="-127"/>
      <p:regular r:id="rId15"/>
      <p:bold r:id="rId16"/>
    </p:embeddedFont>
    <p:embeddedFont>
      <p:font typeface="Raleway Bold" pitchFamily="2"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049" autoAdjust="0"/>
    <p:restoredTop sz="75411" autoAdjust="0"/>
  </p:normalViewPr>
  <p:slideViewPr>
    <p:cSldViewPr>
      <p:cViewPr>
        <p:scale>
          <a:sx n="74" d="100"/>
          <a:sy n="74" d="100"/>
        </p:scale>
        <p:origin x="-72"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DEE92-5576-E84E-8EC5-FBEFEC4B987B}" type="datetimeFigureOut">
              <a:rPr kumimoji="1" lang="ko-KR" altLang="en-US" smtClean="0"/>
              <a:t>2025. 3. 29.</a:t>
            </a:fld>
            <a:endParaRPr kumimoji="1"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532768-D5E8-C447-86A6-40B7165244B6}" type="slidenum">
              <a:rPr kumimoji="1" lang="ko-KR" altLang="en-US" smtClean="0"/>
              <a:t>‹#›</a:t>
            </a:fld>
            <a:endParaRPr kumimoji="1" lang="ko-KR" altLang="en-US"/>
          </a:p>
        </p:txBody>
      </p:sp>
    </p:spTree>
    <p:extLst>
      <p:ext uri="{BB962C8B-B14F-4D97-AF65-F5344CB8AC3E}">
        <p14:creationId xmlns:p14="http://schemas.microsoft.com/office/powerpoint/2010/main" val="212406207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
        <p:nvSpPr>
          <p:cNvPr id="4" name="슬라이드 번호 개체 틀 3"/>
          <p:cNvSpPr>
            <a:spLocks noGrp="1"/>
          </p:cNvSpPr>
          <p:nvPr>
            <p:ph type="sldNum" sz="quarter" idx="5"/>
          </p:nvPr>
        </p:nvSpPr>
        <p:spPr/>
        <p:txBody>
          <a:bodyPr/>
          <a:lstStyle/>
          <a:p>
            <a:fld id="{3C532768-D5E8-C447-86A6-40B7165244B6}" type="slidenum">
              <a:rPr kumimoji="1" lang="ko-KR" altLang="en-US" smtClean="0"/>
              <a:t>1</a:t>
            </a:fld>
            <a:endParaRPr kumimoji="1" lang="ko-KR" altLang="en-US"/>
          </a:p>
        </p:txBody>
      </p:sp>
    </p:spTree>
    <p:extLst>
      <p:ext uri="{BB962C8B-B14F-4D97-AF65-F5344CB8AC3E}">
        <p14:creationId xmlns:p14="http://schemas.microsoft.com/office/powerpoint/2010/main" val="2543769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
        <p:nvSpPr>
          <p:cNvPr id="4" name="슬라이드 번호 개체 틀 3"/>
          <p:cNvSpPr>
            <a:spLocks noGrp="1"/>
          </p:cNvSpPr>
          <p:nvPr>
            <p:ph type="sldNum" sz="quarter" idx="5"/>
          </p:nvPr>
        </p:nvSpPr>
        <p:spPr/>
        <p:txBody>
          <a:bodyPr/>
          <a:lstStyle/>
          <a:p>
            <a:fld id="{3C532768-D5E8-C447-86A6-40B7165244B6}" type="slidenum">
              <a:rPr kumimoji="1" lang="ko-KR" altLang="en-US" smtClean="0"/>
              <a:t>2</a:t>
            </a:fld>
            <a:endParaRPr kumimoji="1" lang="ko-KR" altLang="en-US"/>
          </a:p>
        </p:txBody>
      </p:sp>
    </p:spTree>
    <p:extLst>
      <p:ext uri="{BB962C8B-B14F-4D97-AF65-F5344CB8AC3E}">
        <p14:creationId xmlns:p14="http://schemas.microsoft.com/office/powerpoint/2010/main" val="2195527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dirty="0"/>
              <a:t>이 논문은 이미지를 설명하는 캡션을 자동으로 생성하는 어려운 문제를 다룹니다</a:t>
            </a:r>
            <a:r>
              <a:rPr lang="en-US" altLang="ko-KR" dirty="0"/>
              <a:t>. </a:t>
            </a:r>
            <a:r>
              <a:rPr lang="ko-KR" altLang="en-US" dirty="0"/>
              <a:t>이는 단순히 이미지 분류나 객체 탐지와 달리</a:t>
            </a:r>
            <a:r>
              <a:rPr lang="en-US" altLang="ko-KR" dirty="0"/>
              <a:t>, </a:t>
            </a:r>
            <a:r>
              <a:rPr lang="ko-KR" altLang="en-US" dirty="0"/>
              <a:t>매우 복잡한 과제입니다</a:t>
            </a:r>
            <a:r>
              <a:rPr lang="en-US" altLang="ko-KR" dirty="0"/>
              <a:t>. </a:t>
            </a:r>
            <a:r>
              <a:rPr lang="ko-KR" altLang="en-US" dirty="0"/>
              <a:t>기존 방법들이 문제를 여러 하위 작업으로 나누어 여러 파이프라인으로 해결하려 했던 것과 달리</a:t>
            </a:r>
            <a:r>
              <a:rPr lang="en-US" altLang="ko-KR" dirty="0"/>
              <a:t>, </a:t>
            </a:r>
            <a:r>
              <a:rPr lang="ko-KR" altLang="en-US" dirty="0"/>
              <a:t>이 연구는 기계 번역 기법에서 영감을 받아 이미지가 주어졌을 때 캡션이 생성될 확률을 직접 최대화합니다</a:t>
            </a:r>
            <a:r>
              <a:rPr lang="en-US" altLang="ko-KR" dirty="0"/>
              <a:t>. </a:t>
            </a:r>
            <a:r>
              <a:rPr lang="ko-KR" altLang="en-US" dirty="0"/>
              <a:t>이를 위해 사전 학습된 </a:t>
            </a:r>
            <a:r>
              <a:rPr lang="en" altLang="ko-KR" dirty="0"/>
              <a:t>CNN</a:t>
            </a:r>
            <a:r>
              <a:rPr lang="ko-KR" altLang="en-US" dirty="0"/>
              <a:t>을 사용하여 이미지를 여러 특징 벡터로 인코딩하고</a:t>
            </a:r>
            <a:r>
              <a:rPr lang="en-US" altLang="ko-KR" dirty="0"/>
              <a:t>, </a:t>
            </a:r>
            <a:r>
              <a:rPr lang="en" altLang="ko-KR" dirty="0"/>
              <a:t>RNN </a:t>
            </a:r>
            <a:r>
              <a:rPr lang="ko-KR" altLang="en-US" dirty="0" err="1"/>
              <a:t>디코더를</a:t>
            </a:r>
            <a:r>
              <a:rPr lang="ko-KR" altLang="en-US" dirty="0"/>
              <a:t> 통해 단어를 순차적으로 생성하며</a:t>
            </a:r>
            <a:r>
              <a:rPr lang="en-US" altLang="ko-KR" dirty="0"/>
              <a:t>, </a:t>
            </a:r>
            <a:r>
              <a:rPr lang="ko-KR" altLang="en-US" dirty="0"/>
              <a:t>각 단어를 예측할 때 가장 관련 있는 이미지 영역에 주의를 집중하는 </a:t>
            </a:r>
            <a:r>
              <a:rPr lang="ko-KR" altLang="en-US" dirty="0" err="1"/>
              <a:t>어텐션</a:t>
            </a:r>
            <a:r>
              <a:rPr lang="ko-KR" altLang="en-US" dirty="0"/>
              <a:t> 메커니즘을 통합합니다</a:t>
            </a:r>
            <a:r>
              <a:rPr lang="en-US" altLang="ko-KR" dirty="0"/>
              <a:t>. </a:t>
            </a:r>
            <a:r>
              <a:rPr lang="ko-KR" altLang="en-US" dirty="0"/>
              <a:t>전반적으로 이 논문은 </a:t>
            </a:r>
            <a:r>
              <a:rPr lang="en" altLang="ko-KR" dirty="0"/>
              <a:t>CNN</a:t>
            </a:r>
            <a:r>
              <a:rPr lang="ko-KR" altLang="en-US" dirty="0"/>
              <a:t>과 </a:t>
            </a:r>
            <a:r>
              <a:rPr lang="en" altLang="ko-KR" dirty="0"/>
              <a:t>RNN </a:t>
            </a:r>
            <a:r>
              <a:rPr lang="ko-KR" altLang="en-US" dirty="0"/>
              <a:t>구조를 효과적으로 결합하여 최신 성능을 달성하는 </a:t>
            </a:r>
            <a:r>
              <a:rPr lang="en" altLang="ko-KR" dirty="0"/>
              <a:t>end-to-end </a:t>
            </a:r>
            <a:r>
              <a:rPr lang="ko-KR" altLang="en-US" dirty="0"/>
              <a:t>이미지 캡션 생성 시스템을 제시합니다</a:t>
            </a:r>
            <a:r>
              <a:rPr lang="en-US" altLang="ko-KR" dirty="0"/>
              <a:t>.</a:t>
            </a:r>
          </a:p>
          <a:p>
            <a:endParaRPr kumimoji="1" lang="en-US" altLang="ko-KR" dirty="0"/>
          </a:p>
        </p:txBody>
      </p:sp>
      <p:sp>
        <p:nvSpPr>
          <p:cNvPr id="4" name="슬라이드 번호 개체 틀 3"/>
          <p:cNvSpPr>
            <a:spLocks noGrp="1"/>
          </p:cNvSpPr>
          <p:nvPr>
            <p:ph type="sldNum" sz="quarter" idx="5"/>
          </p:nvPr>
        </p:nvSpPr>
        <p:spPr/>
        <p:txBody>
          <a:bodyPr/>
          <a:lstStyle/>
          <a:p>
            <a:fld id="{3C532768-D5E8-C447-86A6-40B7165244B6}" type="slidenum">
              <a:rPr kumimoji="1" lang="ko-KR" altLang="en-US" smtClean="0"/>
              <a:t>4</a:t>
            </a:fld>
            <a:endParaRPr kumimoji="1" lang="ko-KR" altLang="en-US"/>
          </a:p>
        </p:txBody>
      </p:sp>
    </p:spTree>
    <p:extLst>
      <p:ext uri="{BB962C8B-B14F-4D97-AF65-F5344CB8AC3E}">
        <p14:creationId xmlns:p14="http://schemas.microsoft.com/office/powerpoint/2010/main" val="8514700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2D94F-C368-EFEC-41B9-A88F8B12B820}"/>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2E41EC1F-E066-AE00-1F10-A789823078DB}"/>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DBD45DE0-C830-8923-8451-CC52B3D10F68}"/>
              </a:ext>
            </a:extLst>
          </p:cNvPr>
          <p:cNvSpPr>
            <a:spLocks noGrp="1"/>
          </p:cNvSpPr>
          <p:nvPr>
            <p:ph type="body" idx="1"/>
          </p:nvPr>
        </p:nvSpPr>
        <p:spPr/>
        <p:txBody>
          <a:bodyPr/>
          <a:lstStyle/>
          <a:p>
            <a:pPr>
              <a:buNone/>
            </a:pPr>
            <a:r>
              <a:rPr lang="ko-KR" altLang="en-US" dirty="0"/>
              <a:t>모델은 표준 </a:t>
            </a:r>
            <a:r>
              <a:rPr lang="en" altLang="ko-KR" dirty="0"/>
              <a:t>RNN </a:t>
            </a:r>
            <a:r>
              <a:rPr lang="ko-KR" altLang="en-US" dirty="0"/>
              <a:t>인코더</a:t>
            </a:r>
            <a:r>
              <a:rPr lang="en-US" altLang="ko-KR" dirty="0"/>
              <a:t>-</a:t>
            </a:r>
            <a:r>
              <a:rPr lang="ko-KR" altLang="en-US" dirty="0" err="1"/>
              <a:t>디코더</a:t>
            </a:r>
            <a:r>
              <a:rPr lang="ko-KR" altLang="en-US" dirty="0"/>
              <a:t> 구조를 그대로 채택하되</a:t>
            </a:r>
            <a:r>
              <a:rPr lang="en-US" altLang="ko-KR" dirty="0"/>
              <a:t>, </a:t>
            </a:r>
            <a:r>
              <a:rPr lang="ko-KR" altLang="en-US" dirty="0"/>
              <a:t>소스 문장을 인코딩하는 대신 사전 학습된 </a:t>
            </a:r>
            <a:r>
              <a:rPr lang="en" altLang="ko-KR" dirty="0"/>
              <a:t>CNN</a:t>
            </a:r>
            <a:r>
              <a:rPr lang="ko-KR" altLang="en-US" dirty="0"/>
              <a:t>을 사용하여 이미지를 인코딩합니다</a:t>
            </a:r>
            <a:r>
              <a:rPr lang="en-US" altLang="ko-KR" dirty="0"/>
              <a:t>. </a:t>
            </a:r>
            <a:r>
              <a:rPr lang="ko-KR" altLang="en-US" dirty="0"/>
              <a:t>이미지 </a:t>
            </a:r>
            <a:r>
              <a:rPr lang="en" altLang="ko-KR" dirty="0"/>
              <a:t>I</a:t>
            </a:r>
            <a:r>
              <a:rPr lang="ko-KR" altLang="en-US" dirty="0"/>
              <a:t>가 주어지면</a:t>
            </a:r>
            <a:r>
              <a:rPr lang="en-US" altLang="ko-KR" dirty="0"/>
              <a:t>, </a:t>
            </a:r>
            <a:r>
              <a:rPr lang="ko-KR" altLang="en-US" dirty="0"/>
              <a:t>모델은 캡션 </a:t>
            </a:r>
            <a:r>
              <a:rPr lang="en" altLang="ko-KR" dirty="0"/>
              <a:t>S = [s_1, s_2, \dots, </a:t>
            </a:r>
            <a:r>
              <a:rPr lang="en" altLang="ko-KR" dirty="0" err="1"/>
              <a:t>s_N</a:t>
            </a:r>
            <a:r>
              <a:rPr lang="en" altLang="ko-KR" dirty="0"/>
              <a:t>]</a:t>
            </a:r>
            <a:r>
              <a:rPr lang="ko-KR" altLang="en-US" dirty="0"/>
              <a:t>이 생성될 확률 </a:t>
            </a:r>
            <a:r>
              <a:rPr lang="en" altLang="ko-KR" dirty="0"/>
              <a:t>p(S\mid I)</a:t>
            </a:r>
            <a:r>
              <a:rPr lang="ko-KR" altLang="en-US" dirty="0" err="1"/>
              <a:t>를</a:t>
            </a:r>
            <a:r>
              <a:rPr lang="ko-KR" altLang="en-US" dirty="0"/>
              <a:t> 직접 최대화하는 방식으로 설계되었습니다</a:t>
            </a:r>
            <a:r>
              <a:rPr lang="en-US" altLang="ko-KR" dirty="0"/>
              <a:t>. </a:t>
            </a:r>
            <a:r>
              <a:rPr lang="ko-KR" altLang="en-US" dirty="0"/>
              <a:t>이는 다음과 같이 표현됩니다</a:t>
            </a:r>
            <a:r>
              <a:rPr lang="en-US" altLang="ko-KR" dirty="0"/>
              <a:t>:</a:t>
            </a:r>
          </a:p>
          <a:p>
            <a:pPr>
              <a:buNone/>
            </a:pPr>
            <a:br>
              <a:rPr lang="en-US" altLang="ko-KR" dirty="0"/>
            </a:br>
            <a:endParaRPr lang="en-US" altLang="ko-KR" dirty="0"/>
          </a:p>
          <a:p>
            <a:pPr>
              <a:buNone/>
            </a:pPr>
            <a:br>
              <a:rPr lang="en-US" altLang="ko-KR" dirty="0"/>
            </a:br>
            <a:endParaRPr lang="en-US" altLang="ko-KR" dirty="0"/>
          </a:p>
          <a:p>
            <a:pPr>
              <a:buNone/>
            </a:pPr>
            <a:r>
              <a:rPr lang="en-US" altLang="ko-KR" dirty="0"/>
              <a:t>\</a:t>
            </a:r>
            <a:r>
              <a:rPr lang="en" altLang="ko-KR" dirty="0"/>
              <a:t>theta^* = \</a:t>
            </a:r>
            <a:r>
              <a:rPr lang="en" altLang="ko-KR" dirty="0" err="1"/>
              <a:t>arg</a:t>
            </a:r>
            <a:r>
              <a:rPr lang="en" altLang="ko-KR" dirty="0"/>
              <a:t>\max_{\theta} \sum_{(I,S)} \log p(S \mid I; \theta),</a:t>
            </a:r>
          </a:p>
          <a:p>
            <a:pPr>
              <a:buNone/>
            </a:pPr>
            <a:br>
              <a:rPr lang="en" altLang="ko-KR" dirty="0"/>
            </a:br>
            <a:endParaRPr lang="en" altLang="ko-KR" dirty="0"/>
          </a:p>
          <a:p>
            <a:pPr>
              <a:buNone/>
            </a:pPr>
            <a:br>
              <a:rPr lang="en" altLang="ko-KR" dirty="0"/>
            </a:br>
            <a:endParaRPr lang="en" altLang="ko-KR" dirty="0"/>
          </a:p>
          <a:p>
            <a:pPr>
              <a:buNone/>
            </a:pPr>
            <a:r>
              <a:rPr lang="ko-KR" altLang="en-US" dirty="0"/>
              <a:t>그리고 체인 룰을 적용하여 로그 </a:t>
            </a:r>
            <a:r>
              <a:rPr lang="ko-KR" altLang="en-US" dirty="0" err="1"/>
              <a:t>우도를</a:t>
            </a:r>
            <a:endParaRPr lang="ko-KR" altLang="en-US" dirty="0"/>
          </a:p>
          <a:p>
            <a:pPr>
              <a:buNone/>
            </a:pPr>
            <a:br>
              <a:rPr lang="ko-KR" altLang="en-US" dirty="0"/>
            </a:br>
            <a:endParaRPr lang="ko-KR" altLang="en-US" dirty="0"/>
          </a:p>
          <a:p>
            <a:pPr>
              <a:buNone/>
            </a:pPr>
            <a:br>
              <a:rPr lang="ko-KR" altLang="en-US" dirty="0"/>
            </a:br>
            <a:endParaRPr lang="ko-KR" altLang="en-US" dirty="0"/>
          </a:p>
          <a:p>
            <a:pPr>
              <a:buNone/>
            </a:pPr>
            <a:r>
              <a:rPr lang="en-US" altLang="ko-KR" dirty="0"/>
              <a:t>\</a:t>
            </a:r>
            <a:r>
              <a:rPr lang="en" altLang="ko-KR" dirty="0"/>
              <a:t>log p(S \mid I) = \sum_{t=0}^{N} \log p\</a:t>
            </a:r>
            <a:r>
              <a:rPr lang="en" altLang="ko-KR" dirty="0" err="1"/>
              <a:t>bigl</a:t>
            </a:r>
            <a:r>
              <a:rPr lang="en" altLang="ko-KR" dirty="0"/>
              <a:t>(</a:t>
            </a:r>
            <a:r>
              <a:rPr lang="en" altLang="ko-KR" dirty="0" err="1"/>
              <a:t>S_t</a:t>
            </a:r>
            <a:r>
              <a:rPr lang="en" altLang="ko-KR" dirty="0"/>
              <a:t> \mid I, S_0, \</a:t>
            </a:r>
            <a:r>
              <a:rPr lang="en" altLang="ko-KR" dirty="0" err="1"/>
              <a:t>ldots</a:t>
            </a:r>
            <a:r>
              <a:rPr lang="en" altLang="ko-KR" dirty="0"/>
              <a:t>, S_{t-1}\</a:t>
            </a:r>
            <a:r>
              <a:rPr lang="en" altLang="ko-KR" dirty="0" err="1"/>
              <a:t>bigr</a:t>
            </a:r>
            <a:r>
              <a:rPr lang="en" altLang="ko-KR" dirty="0"/>
              <a:t>)</a:t>
            </a:r>
          </a:p>
          <a:p>
            <a:pPr>
              <a:buNone/>
            </a:pPr>
            <a:br>
              <a:rPr lang="en" altLang="ko-KR" dirty="0"/>
            </a:br>
            <a:endParaRPr lang="en" altLang="ko-KR" dirty="0"/>
          </a:p>
          <a:p>
            <a:pPr>
              <a:buNone/>
            </a:pPr>
            <a:br>
              <a:rPr lang="en" altLang="ko-KR" dirty="0"/>
            </a:br>
            <a:endParaRPr lang="en" altLang="ko-KR" dirty="0"/>
          </a:p>
          <a:p>
            <a:r>
              <a:rPr lang="ko-KR" altLang="en-US" dirty="0"/>
              <a:t>로 분해합니다</a:t>
            </a:r>
            <a:r>
              <a:rPr lang="en-US" altLang="ko-KR" dirty="0"/>
              <a:t>. </a:t>
            </a:r>
            <a:r>
              <a:rPr lang="ko-KR" altLang="en-US" dirty="0"/>
              <a:t>이 구조에서 </a:t>
            </a:r>
            <a:r>
              <a:rPr lang="en" altLang="ko-KR" dirty="0"/>
              <a:t>RNN </a:t>
            </a:r>
            <a:r>
              <a:rPr lang="ko-KR" altLang="en-US" dirty="0"/>
              <a:t>부분은 </a:t>
            </a:r>
            <a:r>
              <a:rPr lang="en" altLang="ko-KR" dirty="0"/>
              <a:t>LSTM</a:t>
            </a:r>
            <a:r>
              <a:rPr lang="ko-KR" altLang="en-US" dirty="0"/>
              <a:t>을 사용하여 단어들을 순차적으로 생성하고</a:t>
            </a:r>
            <a:r>
              <a:rPr lang="en-US" altLang="ko-KR" dirty="0"/>
              <a:t>, </a:t>
            </a:r>
            <a:r>
              <a:rPr lang="en" altLang="ko-KR" dirty="0"/>
              <a:t>CNN </a:t>
            </a:r>
            <a:r>
              <a:rPr lang="ko-KR" altLang="en-US" dirty="0"/>
              <a:t>부분은 이미지 분류 작업으로 사전 학습된 모델을 이용해 풍부한 시각 정보를 추출합니다</a:t>
            </a:r>
            <a:r>
              <a:rPr lang="en-US" altLang="ko-KR" dirty="0"/>
              <a:t>. </a:t>
            </a:r>
            <a:r>
              <a:rPr lang="ko-KR" altLang="en-US" dirty="0"/>
              <a:t>캡션의 길이에 제한을 두지 않고</a:t>
            </a:r>
            <a:r>
              <a:rPr lang="en-US" altLang="ko-KR" dirty="0"/>
              <a:t>, </a:t>
            </a:r>
            <a:r>
              <a:rPr lang="ko-KR" altLang="en-US" dirty="0"/>
              <a:t>전체 캡션의 확률을 최대화하는 방향으로 </a:t>
            </a:r>
            <a:r>
              <a:rPr lang="en" altLang="ko-KR" dirty="0"/>
              <a:t>gradient descent</a:t>
            </a:r>
            <a:r>
              <a:rPr lang="ko-KR" altLang="en-US" dirty="0" err="1"/>
              <a:t>를</a:t>
            </a:r>
            <a:r>
              <a:rPr lang="ko-KR" altLang="en-US" dirty="0"/>
              <a:t> 통해 모델을 학습합니다</a:t>
            </a:r>
            <a:r>
              <a:rPr lang="en-US" altLang="ko-KR" dirty="0"/>
              <a:t>.</a:t>
            </a:r>
          </a:p>
          <a:p>
            <a:endParaRPr kumimoji="1" lang="ko-KR" altLang="en-US" dirty="0"/>
          </a:p>
        </p:txBody>
      </p:sp>
      <p:sp>
        <p:nvSpPr>
          <p:cNvPr id="4" name="슬라이드 번호 개체 틀 3">
            <a:extLst>
              <a:ext uri="{FF2B5EF4-FFF2-40B4-BE49-F238E27FC236}">
                <a16:creationId xmlns:a16="http://schemas.microsoft.com/office/drawing/2014/main" id="{26084728-3BB5-3C59-2AE4-F97B408BB54A}"/>
              </a:ext>
            </a:extLst>
          </p:cNvPr>
          <p:cNvSpPr>
            <a:spLocks noGrp="1"/>
          </p:cNvSpPr>
          <p:nvPr>
            <p:ph type="sldNum" sz="quarter" idx="5"/>
          </p:nvPr>
        </p:nvSpPr>
        <p:spPr/>
        <p:txBody>
          <a:bodyPr/>
          <a:lstStyle/>
          <a:p>
            <a:fld id="{3C532768-D5E8-C447-86A6-40B7165244B6}" type="slidenum">
              <a:rPr kumimoji="1" lang="ko-KR" altLang="en-US" smtClean="0"/>
              <a:t>5</a:t>
            </a:fld>
            <a:endParaRPr kumimoji="1" lang="ko-KR" altLang="en-US"/>
          </a:p>
        </p:txBody>
      </p:sp>
    </p:spTree>
    <p:extLst>
      <p:ext uri="{BB962C8B-B14F-4D97-AF65-F5344CB8AC3E}">
        <p14:creationId xmlns:p14="http://schemas.microsoft.com/office/powerpoint/2010/main" val="4004520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 altLang="ko-KR" dirty="0"/>
              <a:t>LSTM</a:t>
            </a:r>
            <a:r>
              <a:rPr lang="ko-KR" altLang="en-US" dirty="0"/>
              <a:t>은 기존 </a:t>
            </a:r>
            <a:r>
              <a:rPr lang="en" altLang="ko-KR" dirty="0"/>
              <a:t>RNN</a:t>
            </a:r>
            <a:r>
              <a:rPr lang="ko-KR" altLang="en-US" dirty="0"/>
              <a:t>에서 흔히 발생하는 기울기 소실 및 폭발 문제를 세 가지 게이트</a:t>
            </a:r>
            <a:r>
              <a:rPr lang="en-US" altLang="ko-KR" dirty="0"/>
              <a:t>(</a:t>
            </a:r>
            <a:r>
              <a:rPr lang="ko-KR" altLang="en-US" dirty="0"/>
              <a:t>입력</a:t>
            </a:r>
            <a:r>
              <a:rPr lang="en-US" altLang="ko-KR" dirty="0"/>
              <a:t>, </a:t>
            </a:r>
            <a:r>
              <a:rPr lang="ko-KR" altLang="en-US" dirty="0"/>
              <a:t>잊음</a:t>
            </a:r>
            <a:r>
              <a:rPr lang="en-US" altLang="ko-KR" dirty="0"/>
              <a:t>, </a:t>
            </a:r>
            <a:r>
              <a:rPr lang="ko-KR" altLang="en-US" dirty="0"/>
              <a:t>출력</a:t>
            </a:r>
            <a:r>
              <a:rPr lang="en-US" altLang="ko-KR" dirty="0"/>
              <a:t>)</a:t>
            </a:r>
            <a:r>
              <a:rPr lang="ko-KR" altLang="en-US" dirty="0" err="1"/>
              <a:t>를</a:t>
            </a:r>
            <a:r>
              <a:rPr lang="ko-KR" altLang="en-US" dirty="0"/>
              <a:t> 통해 해결합니다</a:t>
            </a:r>
            <a:r>
              <a:rPr lang="en-US" altLang="ko-KR" dirty="0"/>
              <a:t>. </a:t>
            </a:r>
            <a:r>
              <a:rPr lang="ko-KR" altLang="en-US" dirty="0"/>
              <a:t>아래 식과 같이</a:t>
            </a:r>
            <a:r>
              <a:rPr lang="en-US" altLang="ko-KR" dirty="0"/>
              <a:t>, </a:t>
            </a:r>
            <a:r>
              <a:rPr lang="ko-KR" altLang="en-US" dirty="0"/>
              <a:t>각 게이트는 이전 정보를 얼마나 유지하거나 버릴지</a:t>
            </a:r>
            <a:r>
              <a:rPr lang="en-US" altLang="ko-KR" dirty="0"/>
              <a:t>, </a:t>
            </a:r>
            <a:r>
              <a:rPr lang="ko-KR" altLang="en-US" dirty="0"/>
              <a:t>그리고 새로운 입력을 어떻게 셀 상태에 반영할지를 결정합니다</a:t>
            </a:r>
            <a:r>
              <a:rPr lang="en-US" altLang="ko-KR" dirty="0"/>
              <a:t>. </a:t>
            </a:r>
            <a:r>
              <a:rPr lang="ko-KR" altLang="en-US" dirty="0"/>
              <a:t>이를 통해 장기 의존성을 효과적으로 학습할 수 있습니다</a:t>
            </a:r>
            <a:r>
              <a:rPr lang="en-US" altLang="ko-KR" dirty="0"/>
              <a:t>.</a:t>
            </a:r>
          </a:p>
          <a:p>
            <a:endParaRPr kumimoji="1" lang="en-US" altLang="ko-KR" dirty="0"/>
          </a:p>
          <a:p>
            <a:r>
              <a:rPr lang="ko-KR" altLang="en-US" dirty="0"/>
              <a:t>이 과정을 통해 매 시점에서 셀 상태와 출력이 업데이트되고</a:t>
            </a:r>
            <a:r>
              <a:rPr lang="en-US" altLang="ko-KR" dirty="0"/>
              <a:t>, </a:t>
            </a:r>
            <a:r>
              <a:rPr lang="ko-KR" altLang="en-US" dirty="0"/>
              <a:t>최종적으로 </a:t>
            </a:r>
            <a:r>
              <a:rPr lang="en" altLang="ko-KR" dirty="0" err="1"/>
              <a:t>softmax</a:t>
            </a:r>
            <a:r>
              <a:rPr lang="ko-KR" altLang="en-US" dirty="0" err="1"/>
              <a:t>를</a:t>
            </a:r>
            <a:r>
              <a:rPr lang="ko-KR" altLang="en-US" dirty="0"/>
              <a:t> 거쳐 다음 단어의 확률 분포가 예측됩니다</a:t>
            </a:r>
            <a:r>
              <a:rPr lang="en-US" altLang="ko-KR" dirty="0"/>
              <a:t>. </a:t>
            </a:r>
            <a:r>
              <a:rPr lang="ko-KR" altLang="en-US" dirty="0"/>
              <a:t>최종 모델 구조에서는 </a:t>
            </a:r>
            <a:r>
              <a:rPr lang="en" altLang="ko-KR" dirty="0"/>
              <a:t>CNN</a:t>
            </a:r>
            <a:r>
              <a:rPr lang="ko-KR" altLang="en-US" dirty="0"/>
              <a:t>을 사용해 이미지를 하나의 특징 벡터로 변환한 뒤</a:t>
            </a:r>
            <a:r>
              <a:rPr lang="en-US" altLang="ko-KR" dirty="0"/>
              <a:t>, </a:t>
            </a:r>
            <a:r>
              <a:rPr lang="ko-KR" altLang="en-US" dirty="0"/>
              <a:t>이를 </a:t>
            </a:r>
            <a:r>
              <a:rPr lang="en" altLang="ko-KR" dirty="0"/>
              <a:t>LSTM</a:t>
            </a:r>
            <a:r>
              <a:rPr lang="ko-KR" altLang="en-US" dirty="0"/>
              <a:t>의 초기 은닉 상태로 입력합니다</a:t>
            </a:r>
            <a:r>
              <a:rPr lang="en-US" altLang="ko-KR" dirty="0"/>
              <a:t>. </a:t>
            </a:r>
            <a:r>
              <a:rPr lang="ko-KR" altLang="en-US" dirty="0"/>
              <a:t>이후 각 단어</a:t>
            </a:r>
            <a:r>
              <a:rPr lang="en-US" altLang="ko-KR" dirty="0"/>
              <a:t>(</a:t>
            </a:r>
            <a:r>
              <a:rPr lang="ko-KR" altLang="en-US" dirty="0" err="1"/>
              <a:t>원핫</a:t>
            </a:r>
            <a:r>
              <a:rPr lang="ko-KR" altLang="en-US" dirty="0"/>
              <a:t> 벡터로 표현</a:t>
            </a:r>
            <a:r>
              <a:rPr lang="en-US" altLang="ko-KR" dirty="0"/>
              <a:t>)</a:t>
            </a:r>
            <a:r>
              <a:rPr lang="ko-KR" altLang="en-US" dirty="0" err="1"/>
              <a:t>를</a:t>
            </a:r>
            <a:r>
              <a:rPr lang="ko-KR" altLang="en-US" dirty="0"/>
              <a:t> 순차적으로 </a:t>
            </a:r>
            <a:r>
              <a:rPr lang="en" altLang="ko-KR" dirty="0"/>
              <a:t>LSTM</a:t>
            </a:r>
            <a:r>
              <a:rPr lang="ko-KR" altLang="en-US" dirty="0" err="1"/>
              <a:t>에</a:t>
            </a:r>
            <a:r>
              <a:rPr lang="ko-KR" altLang="en-US" dirty="0"/>
              <a:t> 넣어</a:t>
            </a:r>
            <a:r>
              <a:rPr lang="en-US" altLang="ko-KR" dirty="0"/>
              <a:t>, </a:t>
            </a:r>
            <a:r>
              <a:rPr lang="ko-KR" altLang="en-US" dirty="0"/>
              <a:t>각 시간 스텝에서 단어의 확률을 계산합니다</a:t>
            </a:r>
            <a:r>
              <a:rPr lang="en-US" altLang="ko-KR" dirty="0"/>
              <a:t>. </a:t>
            </a:r>
            <a:r>
              <a:rPr lang="ko-KR" altLang="en-US" dirty="0"/>
              <a:t>모델의 학습은 다음과 같은 음의 로그우도 손실을 최소화하는 방식으로 이루어집니다</a:t>
            </a:r>
            <a:r>
              <a:rPr lang="en-US" altLang="ko-KR" dirty="0"/>
              <a:t>:</a:t>
            </a:r>
          </a:p>
          <a:p>
            <a:endParaRPr kumimoji="1" lang="en-US" altLang="ko-KR" dirty="0"/>
          </a:p>
          <a:p>
            <a:r>
              <a:rPr lang="ko-KR" altLang="en-US" dirty="0"/>
              <a:t>각 시점에서 올바른 단어가 예측될 로그 확률을 모두 더한 뒤 음수를 취해 최종 손실로 사용하며</a:t>
            </a:r>
            <a:r>
              <a:rPr lang="en-US" altLang="ko-KR" dirty="0"/>
              <a:t>, </a:t>
            </a:r>
            <a:r>
              <a:rPr lang="ko-KR" altLang="en-US" dirty="0"/>
              <a:t>이를 최소화함으로써 모델은 이미지 </a:t>
            </a:r>
            <a:r>
              <a:rPr lang="ko-KR" altLang="en-US" dirty="0" err="1"/>
              <a:t>캡셔닝</a:t>
            </a:r>
            <a:r>
              <a:rPr lang="ko-KR" altLang="en-US" dirty="0"/>
              <a:t> 능력을 학습하게 됩니다</a:t>
            </a:r>
            <a:r>
              <a:rPr lang="en-US" altLang="ko-KR" dirty="0"/>
              <a:t>.</a:t>
            </a:r>
            <a:endParaRPr kumimoji="1" lang="ko-KR" altLang="en-US" dirty="0"/>
          </a:p>
        </p:txBody>
      </p:sp>
      <p:sp>
        <p:nvSpPr>
          <p:cNvPr id="4" name="슬라이드 번호 개체 틀 3"/>
          <p:cNvSpPr>
            <a:spLocks noGrp="1"/>
          </p:cNvSpPr>
          <p:nvPr>
            <p:ph type="sldNum" sz="quarter" idx="5"/>
          </p:nvPr>
        </p:nvSpPr>
        <p:spPr/>
        <p:txBody>
          <a:bodyPr/>
          <a:lstStyle/>
          <a:p>
            <a:fld id="{3C532768-D5E8-C447-86A6-40B7165244B6}" type="slidenum">
              <a:rPr kumimoji="1" lang="ko-KR" altLang="en-US" smtClean="0"/>
              <a:t>6</a:t>
            </a:fld>
            <a:endParaRPr kumimoji="1" lang="ko-KR" altLang="en-US"/>
          </a:p>
        </p:txBody>
      </p:sp>
    </p:spTree>
    <p:extLst>
      <p:ext uri="{BB962C8B-B14F-4D97-AF65-F5344CB8AC3E}">
        <p14:creationId xmlns:p14="http://schemas.microsoft.com/office/powerpoint/2010/main" val="648243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C3A59-74E9-BC92-CC16-C3D673255479}"/>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A0AAA7A4-8A20-C951-DFC6-60F56D523EB8}"/>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0EC77B3A-6A39-21BA-A013-41FF61238B97}"/>
              </a:ext>
            </a:extLst>
          </p:cNvPr>
          <p:cNvSpPr>
            <a:spLocks noGrp="1"/>
          </p:cNvSpPr>
          <p:nvPr>
            <p:ph type="body" idx="1"/>
          </p:nvPr>
        </p:nvSpPr>
        <p:spPr/>
        <p:txBody>
          <a:bodyPr/>
          <a:lstStyle/>
          <a:p>
            <a:pPr>
              <a:buNone/>
            </a:pPr>
            <a:r>
              <a:rPr lang="ko-KR" altLang="en-US" dirty="0"/>
              <a:t>추론 과정에서 </a:t>
            </a:r>
            <a:r>
              <a:rPr lang="en" altLang="ko-KR" dirty="0"/>
              <a:t>BLEU </a:t>
            </a:r>
            <a:r>
              <a:rPr lang="ko-KR" altLang="en-US" dirty="0"/>
              <a:t>점수를 높이기 위해 두 가지 방법을 사용합니다</a:t>
            </a:r>
            <a:r>
              <a:rPr lang="en-US" altLang="ko-KR" dirty="0"/>
              <a:t>. </a:t>
            </a:r>
            <a:r>
              <a:rPr lang="ko-KR" altLang="en-US" dirty="0"/>
              <a:t>첫 번째 방법인 샘플링은 랜덤하게 단어를 선택하여 매번 다른 예측을 생성할 수 있도록 합니다</a:t>
            </a:r>
            <a:r>
              <a:rPr lang="en-US" altLang="ko-KR" dirty="0"/>
              <a:t>. </a:t>
            </a:r>
            <a:r>
              <a:rPr lang="ko-KR" altLang="en-US" dirty="0"/>
              <a:t>두 번째 방법인 빔 </a:t>
            </a:r>
            <a:r>
              <a:rPr lang="ko-KR" altLang="en-US" dirty="0" err="1"/>
              <a:t>서치는</a:t>
            </a:r>
            <a:r>
              <a:rPr lang="ko-KR" altLang="en-US" dirty="0"/>
              <a:t> 최대 </a:t>
            </a:r>
            <a:r>
              <a:rPr lang="en-US" altLang="ko-KR" dirty="0"/>
              <a:t>20</a:t>
            </a:r>
            <a:r>
              <a:rPr lang="ko-KR" altLang="en-US" dirty="0"/>
              <a:t>개의 후보 문장을 유지하며</a:t>
            </a:r>
            <a:r>
              <a:rPr lang="en-US" altLang="ko-KR" dirty="0"/>
              <a:t>, </a:t>
            </a:r>
            <a:r>
              <a:rPr lang="ko-KR" altLang="en-US" dirty="0"/>
              <a:t>매 시간 단계에서 누적 확률이 가장 높은 문장을 선택합니다</a:t>
            </a:r>
            <a:r>
              <a:rPr lang="en-US" altLang="ko-KR" dirty="0"/>
              <a:t>. </a:t>
            </a:r>
            <a:r>
              <a:rPr lang="ko-KR" altLang="en-US" dirty="0"/>
              <a:t>실험 결과</a:t>
            </a:r>
            <a:r>
              <a:rPr lang="en-US" altLang="ko-KR" dirty="0"/>
              <a:t>, </a:t>
            </a:r>
            <a:r>
              <a:rPr lang="ko-KR" altLang="en-US" dirty="0"/>
              <a:t>빔 크기를 </a:t>
            </a:r>
            <a:r>
              <a:rPr lang="en-US" altLang="ko-KR" dirty="0"/>
              <a:t>20</a:t>
            </a:r>
            <a:r>
              <a:rPr lang="ko-KR" altLang="en-US" dirty="0" err="1"/>
              <a:t>으로</a:t>
            </a:r>
            <a:r>
              <a:rPr lang="ko-KR" altLang="en-US" dirty="0"/>
              <a:t> 설정하는 것이 가장 좋은 성능을 보였으며</a:t>
            </a:r>
            <a:r>
              <a:rPr lang="en-US" altLang="ko-KR" dirty="0"/>
              <a:t>, </a:t>
            </a:r>
            <a:r>
              <a:rPr lang="ko-KR" altLang="en-US" dirty="0"/>
              <a:t>빔 크기를 </a:t>
            </a:r>
            <a:r>
              <a:rPr lang="en-US" altLang="ko-KR" dirty="0"/>
              <a:t>1(</a:t>
            </a:r>
            <a:r>
              <a:rPr lang="ko-KR" altLang="en-US" dirty="0" err="1"/>
              <a:t>그리디</a:t>
            </a:r>
            <a:r>
              <a:rPr lang="ko-KR" altLang="en-US" dirty="0"/>
              <a:t> </a:t>
            </a:r>
            <a:r>
              <a:rPr lang="ko-KR" altLang="en-US" dirty="0" err="1"/>
              <a:t>서치</a:t>
            </a:r>
            <a:r>
              <a:rPr lang="en-US" altLang="ko-KR" dirty="0"/>
              <a:t>)</a:t>
            </a:r>
            <a:r>
              <a:rPr lang="ko-KR" altLang="en-US" dirty="0"/>
              <a:t>로 할 경우 </a:t>
            </a:r>
            <a:r>
              <a:rPr lang="en" altLang="ko-KR" dirty="0"/>
              <a:t>BLEU </a:t>
            </a:r>
            <a:r>
              <a:rPr lang="ko-KR" altLang="en-US" dirty="0"/>
              <a:t>점수가 </a:t>
            </a:r>
            <a:r>
              <a:rPr lang="en-US" altLang="ko-KR" dirty="0"/>
              <a:t>2</a:t>
            </a:r>
            <a:r>
              <a:rPr lang="ko-KR" altLang="en-US" dirty="0"/>
              <a:t>점 감소하는 것으로 나타났습니다</a:t>
            </a:r>
            <a:r>
              <a:rPr lang="en-US" altLang="ko-KR" dirty="0"/>
              <a:t>.</a:t>
            </a:r>
          </a:p>
        </p:txBody>
      </p:sp>
      <p:sp>
        <p:nvSpPr>
          <p:cNvPr id="4" name="슬라이드 번호 개체 틀 3">
            <a:extLst>
              <a:ext uri="{FF2B5EF4-FFF2-40B4-BE49-F238E27FC236}">
                <a16:creationId xmlns:a16="http://schemas.microsoft.com/office/drawing/2014/main" id="{0D8A10B4-1E4E-0202-5780-E17CB671E5BB}"/>
              </a:ext>
            </a:extLst>
          </p:cNvPr>
          <p:cNvSpPr>
            <a:spLocks noGrp="1"/>
          </p:cNvSpPr>
          <p:nvPr>
            <p:ph type="sldNum" sz="quarter" idx="5"/>
          </p:nvPr>
        </p:nvSpPr>
        <p:spPr/>
        <p:txBody>
          <a:bodyPr/>
          <a:lstStyle/>
          <a:p>
            <a:fld id="{3C532768-D5E8-C447-86A6-40B7165244B6}" type="slidenum">
              <a:rPr kumimoji="1" lang="ko-KR" altLang="en-US" smtClean="0"/>
              <a:t>7</a:t>
            </a:fld>
            <a:endParaRPr kumimoji="1" lang="ko-KR" altLang="en-US"/>
          </a:p>
        </p:txBody>
      </p:sp>
    </p:spTree>
    <p:extLst>
      <p:ext uri="{BB962C8B-B14F-4D97-AF65-F5344CB8AC3E}">
        <p14:creationId xmlns:p14="http://schemas.microsoft.com/office/powerpoint/2010/main" val="2284147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D6ACCC-6AD8-C1D5-5F59-BE7908990C15}"/>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B2C2BC50-81AB-551F-CE87-1026D7FCDCEB}"/>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032641D6-5F4F-68EB-920E-98630D0E9197}"/>
              </a:ext>
            </a:extLst>
          </p:cNvPr>
          <p:cNvSpPr>
            <a:spLocks noGrp="1"/>
          </p:cNvSpPr>
          <p:nvPr>
            <p:ph type="body" idx="1"/>
          </p:nvPr>
        </p:nvSpPr>
        <p:spPr/>
        <p:txBody>
          <a:bodyPr/>
          <a:lstStyle/>
          <a:p>
            <a:r>
              <a:rPr lang="ko-KR" altLang="en-US" dirty="0"/>
              <a:t>해당 논문은 평가 방법으로 사람이 직접 평가하는 방식과 </a:t>
            </a:r>
            <a:r>
              <a:rPr lang="en" altLang="ko-KR" dirty="0"/>
              <a:t>BLEU </a:t>
            </a:r>
            <a:r>
              <a:rPr lang="ko-KR" altLang="en-US" dirty="0"/>
              <a:t>점수를 이용한 자동 평가 방식을 모두 사용하였으며</a:t>
            </a:r>
            <a:r>
              <a:rPr lang="en-US" altLang="ko-KR" dirty="0"/>
              <a:t>, </a:t>
            </a:r>
            <a:r>
              <a:rPr lang="ko-KR" altLang="en-US" dirty="0"/>
              <a:t>이 두 평가 방식 간의 높은 상관관계를 확인했습니다</a:t>
            </a:r>
            <a:r>
              <a:rPr lang="en-US" altLang="ko-KR" dirty="0"/>
              <a:t>. </a:t>
            </a:r>
            <a:r>
              <a:rPr lang="ko-KR" altLang="en-US" dirty="0"/>
              <a:t>이에 따라 나머지 평가는 대부분 자동으로 수행됩니다</a:t>
            </a:r>
            <a:r>
              <a:rPr lang="en-US" altLang="ko-KR" dirty="0"/>
              <a:t>. </a:t>
            </a:r>
            <a:r>
              <a:rPr lang="ko-KR" altLang="en-US" dirty="0"/>
              <a:t>학습 과정에서 </a:t>
            </a:r>
            <a:r>
              <a:rPr lang="ko-KR" altLang="en-US" dirty="0" err="1"/>
              <a:t>오버피팅을</a:t>
            </a:r>
            <a:r>
              <a:rPr lang="ko-KR" altLang="en-US" dirty="0"/>
              <a:t> 방지하기 위해</a:t>
            </a:r>
            <a:r>
              <a:rPr lang="en-US" altLang="ko-KR" dirty="0"/>
              <a:t>, </a:t>
            </a:r>
            <a:r>
              <a:rPr lang="en" altLang="ko-KR" dirty="0"/>
              <a:t>CNN</a:t>
            </a:r>
            <a:r>
              <a:rPr lang="ko-KR" altLang="en-US" dirty="0"/>
              <a:t>의 사전 학습된 가중치는 변경하지 않고</a:t>
            </a:r>
            <a:r>
              <a:rPr lang="en-US" altLang="ko-KR" dirty="0"/>
              <a:t>, </a:t>
            </a:r>
            <a:r>
              <a:rPr lang="ko-KR" altLang="en-US" dirty="0" err="1"/>
              <a:t>임베딩</a:t>
            </a:r>
            <a:r>
              <a:rPr lang="ko-KR" altLang="en-US" dirty="0"/>
              <a:t> 가중치는 별도로 초기화하지 않았습니다</a:t>
            </a:r>
            <a:r>
              <a:rPr lang="en-US" altLang="ko-KR" dirty="0"/>
              <a:t>. </a:t>
            </a:r>
            <a:r>
              <a:rPr lang="ko-KR" altLang="en-US" dirty="0"/>
              <a:t>또한</a:t>
            </a:r>
            <a:r>
              <a:rPr lang="en-US" altLang="ko-KR" dirty="0"/>
              <a:t>, </a:t>
            </a:r>
            <a:r>
              <a:rPr lang="ko-KR" altLang="en-US" dirty="0" err="1"/>
              <a:t>드롭아웃</a:t>
            </a:r>
            <a:r>
              <a:rPr lang="en-US" altLang="ko-KR" dirty="0"/>
              <a:t>(</a:t>
            </a:r>
            <a:r>
              <a:rPr lang="en" altLang="ko-KR" dirty="0"/>
              <a:t>dropout)</a:t>
            </a:r>
            <a:r>
              <a:rPr lang="ko-KR" altLang="en-US" dirty="0"/>
              <a:t>과 앙상블</a:t>
            </a:r>
            <a:r>
              <a:rPr lang="en-US" altLang="ko-KR" dirty="0"/>
              <a:t>(</a:t>
            </a:r>
            <a:r>
              <a:rPr lang="en" altLang="ko-KR" dirty="0"/>
              <a:t>ensemble) </a:t>
            </a:r>
            <a:r>
              <a:rPr lang="ko-KR" altLang="en-US" dirty="0"/>
              <a:t>기법을 추가로 사용하여 </a:t>
            </a:r>
            <a:r>
              <a:rPr lang="en" altLang="ko-KR" dirty="0"/>
              <a:t>BLEU </a:t>
            </a:r>
            <a:r>
              <a:rPr lang="ko-KR" altLang="en-US" dirty="0"/>
              <a:t>성능을 더욱 향상시켰습니다</a:t>
            </a:r>
            <a:r>
              <a:rPr lang="en-US" altLang="ko-KR" dirty="0"/>
              <a:t>. </a:t>
            </a:r>
            <a:r>
              <a:rPr lang="ko-KR" altLang="en-US" dirty="0"/>
              <a:t>실험 결과</a:t>
            </a:r>
            <a:r>
              <a:rPr lang="en-US" altLang="ko-KR" dirty="0"/>
              <a:t>, </a:t>
            </a:r>
            <a:r>
              <a:rPr lang="ko-KR" altLang="en-US" dirty="0"/>
              <a:t>이미지 설명 데이터셋의 크기가 커질수록 모델이 더 많은 데이터를 학습하여 성능이 개선됨을 확인하였으며</a:t>
            </a:r>
            <a:r>
              <a:rPr lang="en-US" altLang="ko-KR" dirty="0"/>
              <a:t>, </a:t>
            </a:r>
            <a:r>
              <a:rPr lang="ko-KR" altLang="en-US" dirty="0"/>
              <a:t>논문에서는 앞으로 이미지 데이터만 주어지거나 문자 데이터만 주어지는 비지도 학습을 통해서도 이미지 설명 모델을 개선할 수 있을 것으로 기대하고 있습니다</a:t>
            </a:r>
            <a:r>
              <a:rPr lang="en-US" altLang="ko-KR" dirty="0"/>
              <a:t>.</a:t>
            </a:r>
            <a:endParaRPr kumimoji="1" lang="ko-KR" altLang="en-US" dirty="0"/>
          </a:p>
        </p:txBody>
      </p:sp>
      <p:sp>
        <p:nvSpPr>
          <p:cNvPr id="4" name="슬라이드 번호 개체 틀 3">
            <a:extLst>
              <a:ext uri="{FF2B5EF4-FFF2-40B4-BE49-F238E27FC236}">
                <a16:creationId xmlns:a16="http://schemas.microsoft.com/office/drawing/2014/main" id="{C481B4B3-0F66-C329-33F7-BA6A0A7D5972}"/>
              </a:ext>
            </a:extLst>
          </p:cNvPr>
          <p:cNvSpPr>
            <a:spLocks noGrp="1"/>
          </p:cNvSpPr>
          <p:nvPr>
            <p:ph type="sldNum" sz="quarter" idx="5"/>
          </p:nvPr>
        </p:nvSpPr>
        <p:spPr/>
        <p:txBody>
          <a:bodyPr/>
          <a:lstStyle/>
          <a:p>
            <a:fld id="{3C532768-D5E8-C447-86A6-40B7165244B6}" type="slidenum">
              <a:rPr kumimoji="1" lang="ko-KR" altLang="en-US" smtClean="0"/>
              <a:t>8</a:t>
            </a:fld>
            <a:endParaRPr kumimoji="1" lang="ko-KR" altLang="en-US"/>
          </a:p>
        </p:txBody>
      </p:sp>
    </p:spTree>
    <p:extLst>
      <p:ext uri="{BB962C8B-B14F-4D97-AF65-F5344CB8AC3E}">
        <p14:creationId xmlns:p14="http://schemas.microsoft.com/office/powerpoint/2010/main" val="300680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3/29/25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TextBox 2"/>
          <p:cNvSpPr txBox="1"/>
          <p:nvPr/>
        </p:nvSpPr>
        <p:spPr>
          <a:xfrm>
            <a:off x="2454639" y="4457700"/>
            <a:ext cx="13378722" cy="2506135"/>
          </a:xfrm>
          <a:prstGeom prst="rect">
            <a:avLst/>
          </a:prstGeom>
        </p:spPr>
        <p:txBody>
          <a:bodyPr wrap="square" lIns="0" tIns="0" rIns="0" bIns="0" rtlCol="0" anchor="t">
            <a:spAutoFit/>
          </a:bodyPr>
          <a:lstStyle/>
          <a:p>
            <a:pPr algn="ctr">
              <a:lnSpc>
                <a:spcPts val="10076"/>
              </a:lnSpc>
              <a:spcBef>
                <a:spcPct val="0"/>
              </a:spcBef>
            </a:pPr>
            <a:r>
              <a:rPr lang="en-US" sz="7197" b="1" dirty="0">
                <a:solidFill>
                  <a:srgbClr val="090807"/>
                </a:solidFill>
                <a:latin typeface="Source Han Sans KR Bold"/>
                <a:ea typeface="Source Han Sans KR Bold"/>
                <a:cs typeface="Source Han Sans KR Bold"/>
                <a:sym typeface="Source Han Sans KR Bold"/>
              </a:rPr>
              <a:t>Show and Tell : A Neural Image Caption Generator</a:t>
            </a:r>
          </a:p>
        </p:txBody>
      </p:sp>
      <p:sp>
        <p:nvSpPr>
          <p:cNvPr id="4" name="TextBox 4"/>
          <p:cNvSpPr txBox="1"/>
          <p:nvPr/>
        </p:nvSpPr>
        <p:spPr>
          <a:xfrm>
            <a:off x="1028699" y="8463794"/>
            <a:ext cx="1706835" cy="335861"/>
          </a:xfrm>
          <a:prstGeom prst="rect">
            <a:avLst/>
          </a:prstGeom>
        </p:spPr>
        <p:txBody>
          <a:bodyPr wrap="square" lIns="0" tIns="0" rIns="0" bIns="0" rtlCol="0" anchor="t">
            <a:spAutoFit/>
          </a:bodyPr>
          <a:lstStyle/>
          <a:p>
            <a:pPr algn="l">
              <a:lnSpc>
                <a:spcPts val="2800"/>
              </a:lnSpc>
              <a:spcBef>
                <a:spcPct val="0"/>
              </a:spcBef>
            </a:pPr>
            <a:r>
              <a:rPr lang="en-US" sz="2000" dirty="0">
                <a:solidFill>
                  <a:srgbClr val="090807"/>
                </a:solidFill>
                <a:latin typeface="Source Han Sans KR"/>
                <a:ea typeface="Source Han Sans KR"/>
                <a:cs typeface="Source Han Sans KR"/>
                <a:sym typeface="Source Han Sans KR"/>
              </a:rPr>
              <a:t>2025.03.28</a:t>
            </a:r>
          </a:p>
        </p:txBody>
      </p:sp>
      <p:sp>
        <p:nvSpPr>
          <p:cNvPr id="5" name="TextBox 5"/>
          <p:cNvSpPr txBox="1"/>
          <p:nvPr/>
        </p:nvSpPr>
        <p:spPr>
          <a:xfrm>
            <a:off x="900026" y="8949095"/>
            <a:ext cx="2221186" cy="335835"/>
          </a:xfrm>
          <a:prstGeom prst="rect">
            <a:avLst/>
          </a:prstGeom>
        </p:spPr>
        <p:txBody>
          <a:bodyPr wrap="square" lIns="0" tIns="0" rIns="0" bIns="0" rtlCol="0" anchor="t">
            <a:spAutoFit/>
          </a:bodyPr>
          <a:lstStyle/>
          <a:p>
            <a:pPr algn="l">
              <a:lnSpc>
                <a:spcPts val="2800"/>
              </a:lnSpc>
              <a:spcBef>
                <a:spcPct val="0"/>
              </a:spcBef>
            </a:pPr>
            <a:r>
              <a:rPr lang="en-US" sz="2000" dirty="0">
                <a:solidFill>
                  <a:srgbClr val="090807"/>
                </a:solidFill>
                <a:latin typeface="Source Han Sans KR"/>
                <a:ea typeface="Source Han Sans KR"/>
                <a:cs typeface="Source Han Sans KR"/>
                <a:sym typeface="Source Han Sans KR"/>
              </a:rPr>
              <a:t>Seung min </a:t>
            </a:r>
            <a:r>
              <a:rPr lang="en-US" sz="2000" dirty="0" err="1">
                <a:solidFill>
                  <a:srgbClr val="090807"/>
                </a:solidFill>
                <a:latin typeface="Source Han Sans KR"/>
                <a:ea typeface="Source Han Sans KR"/>
                <a:cs typeface="Source Han Sans KR"/>
                <a:sym typeface="Source Han Sans KR"/>
              </a:rPr>
              <a:t>chung</a:t>
            </a:r>
            <a:endParaRPr lang="en-US" sz="2000" dirty="0">
              <a:solidFill>
                <a:srgbClr val="090807"/>
              </a:solidFill>
              <a:latin typeface="Source Han Sans KR"/>
              <a:ea typeface="Source Han Sans KR"/>
              <a:cs typeface="Source Han Sans KR"/>
              <a:sym typeface="Source Han Sans KR"/>
            </a:endParaRPr>
          </a:p>
        </p:txBody>
      </p:sp>
      <p:sp>
        <p:nvSpPr>
          <p:cNvPr id="6" name="AutoShape 6"/>
          <p:cNvSpPr/>
          <p:nvPr/>
        </p:nvSpPr>
        <p:spPr>
          <a:xfrm>
            <a:off x="3121212" y="9117013"/>
            <a:ext cx="15166788" cy="0"/>
          </a:xfrm>
          <a:prstGeom prst="line">
            <a:avLst/>
          </a:prstGeom>
          <a:ln w="9525" cap="flat">
            <a:solidFill>
              <a:srgbClr val="090807"/>
            </a:solidFill>
            <a:prstDash val="solid"/>
            <a:headEnd type="none" w="sm" len="sm"/>
            <a:tailEnd type="none" w="sm" len="sm"/>
          </a:ln>
        </p:spPr>
        <p:txBody>
          <a:bodyPr/>
          <a:lstStyle/>
          <a:p>
            <a:endParaRPr lang="ko-KR"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10158018" y="2630153"/>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3" name="AutoShape 3"/>
          <p:cNvSpPr/>
          <p:nvPr/>
        </p:nvSpPr>
        <p:spPr>
          <a:xfrm>
            <a:off x="10158018" y="3461252"/>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4" name="AutoShape 4"/>
          <p:cNvSpPr/>
          <p:nvPr/>
        </p:nvSpPr>
        <p:spPr>
          <a:xfrm>
            <a:off x="10158018" y="4362134"/>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5" name="AutoShape 5"/>
          <p:cNvSpPr/>
          <p:nvPr/>
        </p:nvSpPr>
        <p:spPr>
          <a:xfrm>
            <a:off x="10158018" y="5193233"/>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6" name="AutoShape 6"/>
          <p:cNvSpPr/>
          <p:nvPr/>
        </p:nvSpPr>
        <p:spPr>
          <a:xfrm>
            <a:off x="10158018" y="6041778"/>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7" name="AutoShape 7"/>
          <p:cNvSpPr/>
          <p:nvPr/>
        </p:nvSpPr>
        <p:spPr>
          <a:xfrm>
            <a:off x="10158018" y="6855431"/>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8" name="AutoShape 8"/>
          <p:cNvSpPr/>
          <p:nvPr/>
        </p:nvSpPr>
        <p:spPr>
          <a:xfrm>
            <a:off x="10158018" y="7721421"/>
            <a:ext cx="3405582" cy="0"/>
          </a:xfrm>
          <a:prstGeom prst="line">
            <a:avLst/>
          </a:prstGeom>
          <a:ln w="9525" cap="flat">
            <a:solidFill>
              <a:srgbClr val="090807"/>
            </a:solidFill>
            <a:prstDash val="solid"/>
            <a:headEnd type="none" w="sm" len="sm"/>
            <a:tailEnd type="none" w="sm" len="sm"/>
          </a:ln>
        </p:spPr>
        <p:txBody>
          <a:bodyPr/>
          <a:lstStyle/>
          <a:p>
            <a:pPr algn="ctr"/>
            <a:endParaRPr lang="ko-KR" altLang="en-US">
              <a:latin typeface="+mn-ea"/>
            </a:endParaRPr>
          </a:p>
        </p:txBody>
      </p:sp>
      <p:sp>
        <p:nvSpPr>
          <p:cNvPr id="9" name="TextBox 9"/>
          <p:cNvSpPr txBox="1"/>
          <p:nvPr/>
        </p:nvSpPr>
        <p:spPr>
          <a:xfrm>
            <a:off x="3169946" y="4627050"/>
            <a:ext cx="2938136" cy="918600"/>
          </a:xfrm>
          <a:prstGeom prst="rect">
            <a:avLst/>
          </a:prstGeom>
        </p:spPr>
        <p:txBody>
          <a:bodyPr lIns="0" tIns="0" rIns="0" bIns="0" rtlCol="0" anchor="t">
            <a:spAutoFit/>
          </a:bodyPr>
          <a:lstStyle/>
          <a:p>
            <a:pPr algn="ctr">
              <a:lnSpc>
                <a:spcPts val="7427"/>
              </a:lnSpc>
              <a:spcBef>
                <a:spcPct val="0"/>
              </a:spcBef>
            </a:pPr>
            <a:r>
              <a:rPr lang="en-US" sz="5305" b="1">
                <a:solidFill>
                  <a:srgbClr val="090807"/>
                </a:solidFill>
                <a:latin typeface="Raleway Bold"/>
                <a:ea typeface="Raleway Bold"/>
                <a:cs typeface="Raleway Bold"/>
                <a:sym typeface="Raleway Bold"/>
              </a:rPr>
              <a:t>Contents</a:t>
            </a:r>
          </a:p>
        </p:txBody>
      </p:sp>
      <p:sp>
        <p:nvSpPr>
          <p:cNvPr id="11" name="TextBox 11"/>
          <p:cNvSpPr txBox="1"/>
          <p:nvPr/>
        </p:nvSpPr>
        <p:spPr>
          <a:xfrm>
            <a:off x="9318096" y="2077403"/>
            <a:ext cx="465237" cy="5836920"/>
          </a:xfrm>
          <a:prstGeom prst="rect">
            <a:avLst/>
          </a:prstGeom>
        </p:spPr>
        <p:txBody>
          <a:bodyPr lIns="0" tIns="0" rIns="0" bIns="0" rtlCol="0" anchor="t">
            <a:spAutoFit/>
          </a:bodyPr>
          <a:lstStyle/>
          <a:p>
            <a:pPr algn="l">
              <a:lnSpc>
                <a:spcPts val="6690"/>
              </a:lnSpc>
            </a:pPr>
            <a:r>
              <a:rPr lang="en-US" sz="3000" b="1">
                <a:solidFill>
                  <a:srgbClr val="090807"/>
                </a:solidFill>
                <a:latin typeface="Raleway Bold"/>
                <a:ea typeface="Raleway Bold"/>
                <a:cs typeface="Raleway Bold"/>
                <a:sym typeface="Raleway Bold"/>
              </a:rPr>
              <a:t>01</a:t>
            </a:r>
          </a:p>
          <a:p>
            <a:pPr algn="l">
              <a:lnSpc>
                <a:spcPts val="6690"/>
              </a:lnSpc>
            </a:pPr>
            <a:r>
              <a:rPr lang="en-US" sz="3000" b="1">
                <a:solidFill>
                  <a:srgbClr val="090807"/>
                </a:solidFill>
                <a:latin typeface="Raleway Bold"/>
                <a:ea typeface="Raleway Bold"/>
                <a:cs typeface="Raleway Bold"/>
                <a:sym typeface="Raleway Bold"/>
              </a:rPr>
              <a:t>02</a:t>
            </a:r>
          </a:p>
          <a:p>
            <a:pPr algn="l">
              <a:lnSpc>
                <a:spcPts val="6690"/>
              </a:lnSpc>
            </a:pPr>
            <a:r>
              <a:rPr lang="en-US" sz="3000" b="1">
                <a:solidFill>
                  <a:srgbClr val="090807"/>
                </a:solidFill>
                <a:latin typeface="Raleway Bold"/>
                <a:ea typeface="Raleway Bold"/>
                <a:cs typeface="Raleway Bold"/>
                <a:sym typeface="Raleway Bold"/>
              </a:rPr>
              <a:t>03</a:t>
            </a:r>
          </a:p>
          <a:p>
            <a:pPr algn="l">
              <a:lnSpc>
                <a:spcPts val="6690"/>
              </a:lnSpc>
            </a:pPr>
            <a:r>
              <a:rPr lang="en-US" sz="3000" b="1">
                <a:solidFill>
                  <a:srgbClr val="090807"/>
                </a:solidFill>
                <a:latin typeface="Raleway Bold"/>
                <a:ea typeface="Raleway Bold"/>
                <a:cs typeface="Raleway Bold"/>
                <a:sym typeface="Raleway Bold"/>
              </a:rPr>
              <a:t>04</a:t>
            </a:r>
          </a:p>
          <a:p>
            <a:pPr algn="l">
              <a:lnSpc>
                <a:spcPts val="6690"/>
              </a:lnSpc>
            </a:pPr>
            <a:r>
              <a:rPr lang="en-US" sz="3000" b="1">
                <a:solidFill>
                  <a:srgbClr val="090807"/>
                </a:solidFill>
                <a:latin typeface="Raleway Bold"/>
                <a:ea typeface="Raleway Bold"/>
                <a:cs typeface="Raleway Bold"/>
                <a:sym typeface="Raleway Bold"/>
              </a:rPr>
              <a:t>05</a:t>
            </a:r>
          </a:p>
          <a:p>
            <a:pPr algn="l">
              <a:lnSpc>
                <a:spcPts val="6690"/>
              </a:lnSpc>
            </a:pPr>
            <a:r>
              <a:rPr lang="en-US" sz="3000" b="1">
                <a:solidFill>
                  <a:srgbClr val="090807"/>
                </a:solidFill>
                <a:latin typeface="Raleway Bold"/>
                <a:ea typeface="Raleway Bold"/>
                <a:cs typeface="Raleway Bold"/>
                <a:sym typeface="Raleway Bold"/>
              </a:rPr>
              <a:t>06</a:t>
            </a:r>
          </a:p>
          <a:p>
            <a:pPr algn="l">
              <a:lnSpc>
                <a:spcPts val="6690"/>
              </a:lnSpc>
            </a:pPr>
            <a:r>
              <a:rPr lang="en-US" sz="3000" b="1">
                <a:solidFill>
                  <a:srgbClr val="090807"/>
                </a:solidFill>
                <a:latin typeface="Raleway Bold"/>
                <a:ea typeface="Raleway Bold"/>
                <a:cs typeface="Raleway Bold"/>
                <a:sym typeface="Raleway Bold"/>
              </a:rPr>
              <a:t>07</a:t>
            </a:r>
          </a:p>
        </p:txBody>
      </p:sp>
      <p:sp>
        <p:nvSpPr>
          <p:cNvPr id="12" name="TextBox 11">
            <a:extLst>
              <a:ext uri="{FF2B5EF4-FFF2-40B4-BE49-F238E27FC236}">
                <a16:creationId xmlns:a16="http://schemas.microsoft.com/office/drawing/2014/main" id="{396D99FA-8E7C-D02E-F0D1-2F8A38DDDCBC}"/>
              </a:ext>
            </a:extLst>
          </p:cNvPr>
          <p:cNvSpPr txBox="1"/>
          <p:nvPr/>
        </p:nvSpPr>
        <p:spPr>
          <a:xfrm>
            <a:off x="10862759" y="2188645"/>
            <a:ext cx="1382110" cy="477054"/>
          </a:xfrm>
          <a:prstGeom prst="rect">
            <a:avLst/>
          </a:prstGeom>
          <a:noFill/>
        </p:spPr>
        <p:txBody>
          <a:bodyPr wrap="none" rtlCol="0">
            <a:spAutoFit/>
          </a:bodyPr>
          <a:lstStyle/>
          <a:p>
            <a:pPr algn="ctr"/>
            <a:r>
              <a:rPr kumimoji="1" lang="en-US" altLang="ko-KR" sz="2500" dirty="0">
                <a:latin typeface="+mn-ea"/>
              </a:rPr>
              <a:t>Abstract</a:t>
            </a:r>
            <a:endParaRPr kumimoji="1" lang="ko-KR" altLang="en-US" sz="2500" dirty="0">
              <a:latin typeface="+mn-ea"/>
            </a:endParaRPr>
          </a:p>
        </p:txBody>
      </p:sp>
      <p:sp>
        <p:nvSpPr>
          <p:cNvPr id="13" name="TextBox 12">
            <a:extLst>
              <a:ext uri="{FF2B5EF4-FFF2-40B4-BE49-F238E27FC236}">
                <a16:creationId xmlns:a16="http://schemas.microsoft.com/office/drawing/2014/main" id="{F76134EB-B0D9-B51F-92F0-85FD16BC23F9}"/>
              </a:ext>
            </a:extLst>
          </p:cNvPr>
          <p:cNvSpPr txBox="1"/>
          <p:nvPr/>
        </p:nvSpPr>
        <p:spPr>
          <a:xfrm>
            <a:off x="10685712" y="3003245"/>
            <a:ext cx="1967462" cy="477054"/>
          </a:xfrm>
          <a:prstGeom prst="rect">
            <a:avLst/>
          </a:prstGeom>
          <a:noFill/>
        </p:spPr>
        <p:txBody>
          <a:bodyPr wrap="none" rtlCol="0">
            <a:spAutoFit/>
          </a:bodyPr>
          <a:lstStyle/>
          <a:p>
            <a:pPr algn="ctr"/>
            <a:r>
              <a:rPr kumimoji="1" lang="en-US" altLang="ko-KR" sz="2500" dirty="0">
                <a:latin typeface="+mn-ea"/>
              </a:rPr>
              <a:t>Introduction</a:t>
            </a:r>
            <a:endParaRPr kumimoji="1" lang="ko-KR" altLang="en-US" sz="2500" dirty="0">
              <a:latin typeface="+mn-ea"/>
            </a:endParaRPr>
          </a:p>
        </p:txBody>
      </p:sp>
      <p:sp>
        <p:nvSpPr>
          <p:cNvPr id="14" name="TextBox 13">
            <a:extLst>
              <a:ext uri="{FF2B5EF4-FFF2-40B4-BE49-F238E27FC236}">
                <a16:creationId xmlns:a16="http://schemas.microsoft.com/office/drawing/2014/main" id="{6323C97F-ACDB-6A58-C764-9A120C66CF37}"/>
              </a:ext>
            </a:extLst>
          </p:cNvPr>
          <p:cNvSpPr txBox="1"/>
          <p:nvPr/>
        </p:nvSpPr>
        <p:spPr>
          <a:xfrm>
            <a:off x="11132064" y="3923774"/>
            <a:ext cx="1112805" cy="477054"/>
          </a:xfrm>
          <a:prstGeom prst="rect">
            <a:avLst/>
          </a:prstGeom>
          <a:noFill/>
        </p:spPr>
        <p:txBody>
          <a:bodyPr wrap="none" rtlCol="0">
            <a:spAutoFit/>
          </a:bodyPr>
          <a:lstStyle/>
          <a:p>
            <a:pPr algn="ctr"/>
            <a:r>
              <a:rPr kumimoji="1" lang="en-US" altLang="ko-KR" sz="2500" dirty="0">
                <a:latin typeface="+mn-ea"/>
              </a:rPr>
              <a:t>Model</a:t>
            </a:r>
            <a:endParaRPr kumimoji="1" lang="ko-KR" altLang="en-US" sz="2500" dirty="0">
              <a:latin typeface="+mn-ea"/>
            </a:endParaRPr>
          </a:p>
        </p:txBody>
      </p:sp>
      <p:sp>
        <p:nvSpPr>
          <p:cNvPr id="15" name="TextBox 14">
            <a:extLst>
              <a:ext uri="{FF2B5EF4-FFF2-40B4-BE49-F238E27FC236}">
                <a16:creationId xmlns:a16="http://schemas.microsoft.com/office/drawing/2014/main" id="{3402758D-2B15-1464-094F-33599BBC0D52}"/>
              </a:ext>
            </a:extLst>
          </p:cNvPr>
          <p:cNvSpPr txBox="1"/>
          <p:nvPr/>
        </p:nvSpPr>
        <p:spPr>
          <a:xfrm>
            <a:off x="10083415" y="4751071"/>
            <a:ext cx="5132815" cy="477054"/>
          </a:xfrm>
          <a:prstGeom prst="rect">
            <a:avLst/>
          </a:prstGeom>
          <a:noFill/>
        </p:spPr>
        <p:txBody>
          <a:bodyPr wrap="none" rtlCol="0">
            <a:spAutoFit/>
          </a:bodyPr>
          <a:lstStyle/>
          <a:p>
            <a:pPr algn="ctr"/>
            <a:r>
              <a:rPr kumimoji="1" lang="en-US" altLang="ko-KR" sz="2500" dirty="0">
                <a:latin typeface="+mn-ea"/>
              </a:rPr>
              <a:t>LSTM-based </a:t>
            </a:r>
            <a:r>
              <a:rPr kumimoji="1" lang="en-US" altLang="ko-KR" sz="2500" dirty="0" err="1">
                <a:latin typeface="+mn-ea"/>
              </a:rPr>
              <a:t>Senetence</a:t>
            </a:r>
            <a:r>
              <a:rPr kumimoji="1" lang="en-US" altLang="ko-KR" sz="2500" dirty="0">
                <a:latin typeface="+mn-ea"/>
              </a:rPr>
              <a:t> Generator</a:t>
            </a:r>
            <a:endParaRPr kumimoji="1" lang="ko-KR" altLang="en-US" sz="2500" dirty="0">
              <a:latin typeface="+mn-ea"/>
            </a:endParaRPr>
          </a:p>
        </p:txBody>
      </p:sp>
      <p:sp>
        <p:nvSpPr>
          <p:cNvPr id="16" name="TextBox 15">
            <a:extLst>
              <a:ext uri="{FF2B5EF4-FFF2-40B4-BE49-F238E27FC236}">
                <a16:creationId xmlns:a16="http://schemas.microsoft.com/office/drawing/2014/main" id="{2A237E96-2E59-1CB6-6C1C-B0294E5552E2}"/>
              </a:ext>
            </a:extLst>
          </p:cNvPr>
          <p:cNvSpPr txBox="1"/>
          <p:nvPr/>
        </p:nvSpPr>
        <p:spPr>
          <a:xfrm>
            <a:off x="11097657" y="5551582"/>
            <a:ext cx="1520224" cy="477054"/>
          </a:xfrm>
          <a:prstGeom prst="rect">
            <a:avLst/>
          </a:prstGeom>
          <a:noFill/>
        </p:spPr>
        <p:txBody>
          <a:bodyPr wrap="none" rtlCol="0">
            <a:spAutoFit/>
          </a:bodyPr>
          <a:lstStyle/>
          <a:p>
            <a:pPr algn="ctr"/>
            <a:r>
              <a:rPr kumimoji="1" lang="en-US" altLang="ko-KR" sz="2500" dirty="0">
                <a:latin typeface="+mn-ea"/>
              </a:rPr>
              <a:t>Inference</a:t>
            </a:r>
            <a:endParaRPr kumimoji="1" lang="ko-KR" altLang="en-US" sz="2500" dirty="0">
              <a:latin typeface="+mn-ea"/>
            </a:endParaRPr>
          </a:p>
        </p:txBody>
      </p:sp>
      <p:sp>
        <p:nvSpPr>
          <p:cNvPr id="17" name="TextBox 16">
            <a:extLst>
              <a:ext uri="{FF2B5EF4-FFF2-40B4-BE49-F238E27FC236}">
                <a16:creationId xmlns:a16="http://schemas.microsoft.com/office/drawing/2014/main" id="{5D322F9F-6863-3D59-01F7-36C2F81BE81B}"/>
              </a:ext>
            </a:extLst>
          </p:cNvPr>
          <p:cNvSpPr txBox="1"/>
          <p:nvPr/>
        </p:nvSpPr>
        <p:spPr>
          <a:xfrm>
            <a:off x="10907719" y="6420124"/>
            <a:ext cx="1833194" cy="477054"/>
          </a:xfrm>
          <a:prstGeom prst="rect">
            <a:avLst/>
          </a:prstGeom>
          <a:noFill/>
        </p:spPr>
        <p:txBody>
          <a:bodyPr wrap="none" rtlCol="0">
            <a:spAutoFit/>
          </a:bodyPr>
          <a:lstStyle/>
          <a:p>
            <a:pPr algn="ctr"/>
            <a:r>
              <a:rPr kumimoji="1" lang="en-US" altLang="ko-KR" sz="2500" dirty="0" err="1">
                <a:latin typeface="+mn-ea"/>
              </a:rPr>
              <a:t>Evaluateion</a:t>
            </a:r>
            <a:endParaRPr kumimoji="1" lang="ko-KR" altLang="en-US" sz="2500" dirty="0">
              <a:latin typeface="+mn-ea"/>
            </a:endParaRPr>
          </a:p>
        </p:txBody>
      </p:sp>
      <p:sp>
        <p:nvSpPr>
          <p:cNvPr id="18" name="TextBox 17">
            <a:extLst>
              <a:ext uri="{FF2B5EF4-FFF2-40B4-BE49-F238E27FC236}">
                <a16:creationId xmlns:a16="http://schemas.microsoft.com/office/drawing/2014/main" id="{55C2C6A1-54A7-AAC0-2DE1-5D6C74BA9010}"/>
              </a:ext>
            </a:extLst>
          </p:cNvPr>
          <p:cNvSpPr txBox="1"/>
          <p:nvPr/>
        </p:nvSpPr>
        <p:spPr>
          <a:xfrm>
            <a:off x="11329453" y="7332485"/>
            <a:ext cx="1056636" cy="477054"/>
          </a:xfrm>
          <a:prstGeom prst="rect">
            <a:avLst/>
          </a:prstGeom>
          <a:noFill/>
        </p:spPr>
        <p:txBody>
          <a:bodyPr wrap="none" rtlCol="0">
            <a:spAutoFit/>
          </a:bodyPr>
          <a:lstStyle/>
          <a:p>
            <a:pPr algn="ctr"/>
            <a:r>
              <a:rPr kumimoji="1" lang="en-US" altLang="ko-KR" sz="2500" dirty="0">
                <a:latin typeface="+mn-ea"/>
              </a:rPr>
              <a:t>Result</a:t>
            </a:r>
            <a:endParaRPr kumimoji="1" lang="ko-KR" altLang="en-US" sz="2500" dirty="0">
              <a:latin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7" name="TextBox 7"/>
          <p:cNvSpPr txBox="1"/>
          <p:nvPr/>
        </p:nvSpPr>
        <p:spPr>
          <a:xfrm>
            <a:off x="923832" y="765070"/>
            <a:ext cx="2247970" cy="420949"/>
          </a:xfrm>
          <a:prstGeom prst="rect">
            <a:avLst/>
          </a:prstGeom>
        </p:spPr>
        <p:txBody>
          <a:bodyPr wrap="square" lIns="0" tIns="0" rIns="0" bIns="0" rtlCol="0" anchor="t">
            <a:spAutoFit/>
          </a:bodyPr>
          <a:lstStyle/>
          <a:p>
            <a:pPr algn="l">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01 Abstract</a:t>
            </a:r>
          </a:p>
        </p:txBody>
      </p:sp>
      <p:grpSp>
        <p:nvGrpSpPr>
          <p:cNvPr id="8" name="Group 8"/>
          <p:cNvGrpSpPr/>
          <p:nvPr/>
        </p:nvGrpSpPr>
        <p:grpSpPr>
          <a:xfrm>
            <a:off x="1819108" y="3080817"/>
            <a:ext cx="2247971" cy="698372"/>
            <a:chOff x="0" y="0"/>
            <a:chExt cx="592058" cy="183933"/>
          </a:xfrm>
        </p:grpSpPr>
        <p:sp>
          <p:nvSpPr>
            <p:cNvPr id="9" name="Freeform 9"/>
            <p:cNvSpPr/>
            <p:nvPr/>
          </p:nvSpPr>
          <p:spPr>
            <a:xfrm>
              <a:off x="0" y="0"/>
              <a:ext cx="592058" cy="183933"/>
            </a:xfrm>
            <a:custGeom>
              <a:avLst/>
              <a:gdLst/>
              <a:ahLst/>
              <a:cxnLst/>
              <a:rect l="l" t="t" r="r" b="b"/>
              <a:pathLst>
                <a:path w="592058" h="183933">
                  <a:moveTo>
                    <a:pt x="91967" y="0"/>
                  </a:moveTo>
                  <a:lnTo>
                    <a:pt x="500091" y="0"/>
                  </a:lnTo>
                  <a:cubicBezTo>
                    <a:pt x="524483" y="0"/>
                    <a:pt x="547875" y="9689"/>
                    <a:pt x="565122" y="26936"/>
                  </a:cubicBezTo>
                  <a:cubicBezTo>
                    <a:pt x="582369" y="44184"/>
                    <a:pt x="592058" y="67576"/>
                    <a:pt x="592058" y="91967"/>
                  </a:cubicBezTo>
                  <a:lnTo>
                    <a:pt x="592058" y="91967"/>
                  </a:lnTo>
                  <a:cubicBezTo>
                    <a:pt x="592058" y="116358"/>
                    <a:pt x="582369" y="139750"/>
                    <a:pt x="565122" y="156997"/>
                  </a:cubicBezTo>
                  <a:cubicBezTo>
                    <a:pt x="547875" y="174244"/>
                    <a:pt x="524483" y="183933"/>
                    <a:pt x="500091"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dirty="0"/>
            </a:p>
          </p:txBody>
        </p:sp>
        <p:sp>
          <p:nvSpPr>
            <p:cNvPr id="10" name="TextBox 10"/>
            <p:cNvSpPr txBox="1"/>
            <p:nvPr/>
          </p:nvSpPr>
          <p:spPr>
            <a:xfrm>
              <a:off x="0" y="-38100"/>
              <a:ext cx="592058" cy="222033"/>
            </a:xfrm>
            <a:prstGeom prst="rect">
              <a:avLst/>
            </a:prstGeom>
          </p:spPr>
          <p:txBody>
            <a:bodyPr lIns="50800" tIns="50800" rIns="50800" bIns="50800" rtlCol="0" anchor="ctr"/>
            <a:lstStyle/>
            <a:p>
              <a:pPr algn="ctr">
                <a:lnSpc>
                  <a:spcPts val="3079"/>
                </a:lnSpc>
              </a:pPr>
              <a:endParaRPr/>
            </a:p>
          </p:txBody>
        </p:sp>
      </p:grpSp>
      <p:grpSp>
        <p:nvGrpSpPr>
          <p:cNvPr id="11" name="Group 11"/>
          <p:cNvGrpSpPr/>
          <p:nvPr/>
        </p:nvGrpSpPr>
        <p:grpSpPr>
          <a:xfrm>
            <a:off x="1819108" y="6074710"/>
            <a:ext cx="2247971" cy="698372"/>
            <a:chOff x="0" y="0"/>
            <a:chExt cx="592058" cy="183933"/>
          </a:xfrm>
        </p:grpSpPr>
        <p:sp>
          <p:nvSpPr>
            <p:cNvPr id="12" name="Freeform 12"/>
            <p:cNvSpPr/>
            <p:nvPr/>
          </p:nvSpPr>
          <p:spPr>
            <a:xfrm>
              <a:off x="0" y="0"/>
              <a:ext cx="592058" cy="183933"/>
            </a:xfrm>
            <a:custGeom>
              <a:avLst/>
              <a:gdLst/>
              <a:ahLst/>
              <a:cxnLst/>
              <a:rect l="l" t="t" r="r" b="b"/>
              <a:pathLst>
                <a:path w="592058" h="183933">
                  <a:moveTo>
                    <a:pt x="91967" y="0"/>
                  </a:moveTo>
                  <a:lnTo>
                    <a:pt x="500091" y="0"/>
                  </a:lnTo>
                  <a:cubicBezTo>
                    <a:pt x="524483" y="0"/>
                    <a:pt x="547875" y="9689"/>
                    <a:pt x="565122" y="26936"/>
                  </a:cubicBezTo>
                  <a:cubicBezTo>
                    <a:pt x="582369" y="44184"/>
                    <a:pt x="592058" y="67576"/>
                    <a:pt x="592058" y="91967"/>
                  </a:cubicBezTo>
                  <a:lnTo>
                    <a:pt x="592058" y="91967"/>
                  </a:lnTo>
                  <a:cubicBezTo>
                    <a:pt x="592058" y="116358"/>
                    <a:pt x="582369" y="139750"/>
                    <a:pt x="565122" y="156997"/>
                  </a:cubicBezTo>
                  <a:cubicBezTo>
                    <a:pt x="547875" y="174244"/>
                    <a:pt x="524483" y="183933"/>
                    <a:pt x="500091" y="183933"/>
                  </a:cubicBezTo>
                  <a:lnTo>
                    <a:pt x="91967" y="183933"/>
                  </a:lnTo>
                  <a:cubicBezTo>
                    <a:pt x="67576" y="183933"/>
                    <a:pt x="44184" y="174244"/>
                    <a:pt x="26936" y="156997"/>
                  </a:cubicBezTo>
                  <a:cubicBezTo>
                    <a:pt x="9689" y="139750"/>
                    <a:pt x="0" y="116358"/>
                    <a:pt x="0" y="91967"/>
                  </a:cubicBezTo>
                  <a:lnTo>
                    <a:pt x="0" y="91967"/>
                  </a:lnTo>
                  <a:cubicBezTo>
                    <a:pt x="0" y="67576"/>
                    <a:pt x="9689" y="44184"/>
                    <a:pt x="26936" y="26936"/>
                  </a:cubicBezTo>
                  <a:cubicBezTo>
                    <a:pt x="44184" y="9689"/>
                    <a:pt x="67576" y="0"/>
                    <a:pt x="91967" y="0"/>
                  </a:cubicBezTo>
                  <a:close/>
                </a:path>
              </a:pathLst>
            </a:custGeom>
            <a:solidFill>
              <a:srgbClr val="090807"/>
            </a:solidFill>
          </p:spPr>
          <p:txBody>
            <a:bodyPr/>
            <a:lstStyle/>
            <a:p>
              <a:endParaRPr lang="ko-KR" altLang="en-US"/>
            </a:p>
          </p:txBody>
        </p:sp>
        <p:sp>
          <p:nvSpPr>
            <p:cNvPr id="13" name="TextBox 13"/>
            <p:cNvSpPr txBox="1"/>
            <p:nvPr/>
          </p:nvSpPr>
          <p:spPr>
            <a:xfrm>
              <a:off x="0" y="-38100"/>
              <a:ext cx="592058" cy="222033"/>
            </a:xfrm>
            <a:prstGeom prst="rect">
              <a:avLst/>
            </a:prstGeom>
          </p:spPr>
          <p:txBody>
            <a:bodyPr lIns="50800" tIns="50800" rIns="50800" bIns="50800" rtlCol="0" anchor="ctr"/>
            <a:lstStyle/>
            <a:p>
              <a:pPr algn="ctr">
                <a:lnSpc>
                  <a:spcPts val="3079"/>
                </a:lnSpc>
              </a:pPr>
              <a:endParaRPr/>
            </a:p>
          </p:txBody>
        </p:sp>
      </p:grpSp>
      <p:sp>
        <p:nvSpPr>
          <p:cNvPr id="14" name="TextBox 14"/>
          <p:cNvSpPr txBox="1"/>
          <p:nvPr/>
        </p:nvSpPr>
        <p:spPr>
          <a:xfrm>
            <a:off x="1819108" y="4016671"/>
            <a:ext cx="6258092" cy="1885837"/>
          </a:xfrm>
          <a:prstGeom prst="rect">
            <a:avLst/>
          </a:prstGeom>
        </p:spPr>
        <p:txBody>
          <a:bodyPr wrap="square" lIns="0" tIns="0" rIns="0" bIns="0" rtlCol="0" anchor="t">
            <a:spAutoFit/>
          </a:bodyPr>
          <a:lstStyle/>
          <a:p>
            <a:pPr algn="l">
              <a:lnSpc>
                <a:spcPts val="3000"/>
              </a:lnSpc>
            </a:pPr>
            <a:r>
              <a:rPr lang="en-US" sz="2000" dirty="0">
                <a:solidFill>
                  <a:srgbClr val="090807"/>
                </a:solidFill>
                <a:latin typeface="+mn-ea"/>
                <a:cs typeface="Source Han Sans KR"/>
                <a:sym typeface="Source Han Sans KR"/>
              </a:rPr>
              <a:t>In this paper </a:t>
            </a:r>
            <a:r>
              <a:rPr lang="en-US" sz="2000" dirty="0" err="1">
                <a:solidFill>
                  <a:srgbClr val="090807"/>
                </a:solidFill>
                <a:latin typeface="+mn-ea"/>
                <a:cs typeface="Source Han Sans KR"/>
                <a:sym typeface="Source Han Sans KR"/>
              </a:rPr>
              <a:t>sugget</a:t>
            </a:r>
            <a:r>
              <a:rPr lang="en-US" sz="2000" dirty="0">
                <a:solidFill>
                  <a:srgbClr val="090807"/>
                </a:solidFill>
                <a:latin typeface="+mn-ea"/>
                <a:cs typeface="Source Han Sans KR"/>
                <a:sym typeface="Source Han Sans KR"/>
              </a:rPr>
              <a:t> end-to-end image captioning model combining CNN extractor and LSTM decoder.</a:t>
            </a:r>
          </a:p>
          <a:p>
            <a:pPr algn="l">
              <a:lnSpc>
                <a:spcPts val="3000"/>
              </a:lnSpc>
            </a:pPr>
            <a:endParaRPr lang="en-US" sz="2000" dirty="0">
              <a:solidFill>
                <a:srgbClr val="090807"/>
              </a:solidFill>
              <a:latin typeface="+mn-ea"/>
              <a:cs typeface="Source Han Sans KR"/>
              <a:sym typeface="Source Han Sans KR"/>
            </a:endParaRPr>
          </a:p>
          <a:p>
            <a:pPr algn="l">
              <a:lnSpc>
                <a:spcPts val="3000"/>
              </a:lnSpc>
            </a:pPr>
            <a:r>
              <a:rPr lang="en-US" sz="2000" dirty="0">
                <a:solidFill>
                  <a:srgbClr val="090807"/>
                </a:solidFill>
                <a:latin typeface="+mn-ea"/>
                <a:cs typeface="Source Han Sans KR"/>
                <a:sym typeface="Source Han Sans KR"/>
              </a:rPr>
              <a:t>This model is designed to optimize likelihood. And evaluate with BELU score</a:t>
            </a:r>
          </a:p>
        </p:txBody>
      </p:sp>
      <p:sp>
        <p:nvSpPr>
          <p:cNvPr id="15" name="TextBox 15"/>
          <p:cNvSpPr txBox="1"/>
          <p:nvPr/>
        </p:nvSpPr>
        <p:spPr>
          <a:xfrm>
            <a:off x="1819108" y="7010565"/>
            <a:ext cx="7035690" cy="731675"/>
          </a:xfrm>
          <a:prstGeom prst="rect">
            <a:avLst/>
          </a:prstGeom>
        </p:spPr>
        <p:txBody>
          <a:bodyPr lIns="0" tIns="0" rIns="0" bIns="0" rtlCol="0" anchor="t">
            <a:spAutoFit/>
          </a:bodyPr>
          <a:lstStyle/>
          <a:p>
            <a:pPr marL="342900" indent="-342900" algn="l">
              <a:lnSpc>
                <a:spcPts val="3000"/>
              </a:lnSpc>
              <a:buFontTx/>
              <a:buChar char="-"/>
            </a:pPr>
            <a:r>
              <a:rPr lang="en-US" sz="2000" dirty="0">
                <a:solidFill>
                  <a:srgbClr val="090807"/>
                </a:solidFill>
                <a:latin typeface="+mn-ea"/>
                <a:cs typeface="Source Han Sans KR"/>
                <a:sym typeface="Source Han Sans KR"/>
              </a:rPr>
              <a:t>End to End system</a:t>
            </a:r>
          </a:p>
          <a:p>
            <a:pPr marL="342900" indent="-342900" algn="l">
              <a:lnSpc>
                <a:spcPts val="3000"/>
              </a:lnSpc>
              <a:buFontTx/>
              <a:buChar char="-"/>
            </a:pPr>
            <a:r>
              <a:rPr lang="en-US" sz="2000" dirty="0">
                <a:solidFill>
                  <a:srgbClr val="090807"/>
                </a:solidFill>
                <a:latin typeface="+mn-ea"/>
                <a:cs typeface="Source Han Sans KR"/>
                <a:sym typeface="Source Han Sans KR"/>
              </a:rPr>
              <a:t>Combine CNN extractor and RNN decoder</a:t>
            </a:r>
          </a:p>
        </p:txBody>
      </p:sp>
      <p:sp>
        <p:nvSpPr>
          <p:cNvPr id="16" name="TextBox 16"/>
          <p:cNvSpPr txBox="1"/>
          <p:nvPr/>
        </p:nvSpPr>
        <p:spPr>
          <a:xfrm>
            <a:off x="1819109" y="3195052"/>
            <a:ext cx="2247970" cy="419795"/>
          </a:xfrm>
          <a:prstGeom prst="rect">
            <a:avLst/>
          </a:prstGeom>
        </p:spPr>
        <p:txBody>
          <a:bodyPr wrap="square" lIns="0" tIns="0" rIns="0" bIns="0" rtlCol="0" anchor="t">
            <a:spAutoFit/>
          </a:bodyPr>
          <a:lstStyle/>
          <a:p>
            <a:pPr algn="ctr">
              <a:lnSpc>
                <a:spcPts val="3499"/>
              </a:lnSpc>
              <a:spcBef>
                <a:spcPct val="0"/>
              </a:spcBef>
            </a:pPr>
            <a:r>
              <a:rPr lang="en-US" sz="2499" b="1" dirty="0">
                <a:solidFill>
                  <a:srgbClr val="FEFBEE"/>
                </a:solidFill>
                <a:latin typeface="Source Han Sans KR Bold"/>
                <a:ea typeface="Source Han Sans KR Bold"/>
                <a:cs typeface="Source Han Sans KR Bold"/>
                <a:sym typeface="Source Han Sans KR Bold"/>
              </a:rPr>
              <a:t>Abstract</a:t>
            </a:r>
          </a:p>
        </p:txBody>
      </p:sp>
      <p:sp>
        <p:nvSpPr>
          <p:cNvPr id="17" name="TextBox 17"/>
          <p:cNvSpPr txBox="1"/>
          <p:nvPr/>
        </p:nvSpPr>
        <p:spPr>
          <a:xfrm>
            <a:off x="2314480" y="6188946"/>
            <a:ext cx="1257226" cy="422275"/>
          </a:xfrm>
          <a:prstGeom prst="rect">
            <a:avLst/>
          </a:prstGeom>
        </p:spPr>
        <p:txBody>
          <a:bodyPr lIns="0" tIns="0" rIns="0" bIns="0" rtlCol="0" anchor="t">
            <a:spAutoFit/>
          </a:bodyPr>
          <a:lstStyle/>
          <a:p>
            <a:pPr algn="ctr">
              <a:lnSpc>
                <a:spcPts val="3499"/>
              </a:lnSpc>
              <a:spcBef>
                <a:spcPct val="0"/>
              </a:spcBef>
            </a:pPr>
            <a:r>
              <a:rPr lang="en-US" altLang="ko-KR" sz="2499" b="1" dirty="0">
                <a:solidFill>
                  <a:srgbClr val="FEFBEE"/>
                </a:solidFill>
                <a:latin typeface="Source Han Sans KR Bold"/>
                <a:ea typeface="Source Han Sans KR Bold"/>
                <a:cs typeface="Source Han Sans KR Bold"/>
                <a:sym typeface="Source Han Sans KR Bold"/>
              </a:rPr>
              <a:t>Core</a:t>
            </a:r>
            <a:endParaRPr lang="en-US" sz="2499" b="1" dirty="0">
              <a:solidFill>
                <a:srgbClr val="FEFBEE"/>
              </a:solidFill>
              <a:latin typeface="Source Han Sans KR Bold"/>
              <a:ea typeface="Source Han Sans KR Bold"/>
              <a:cs typeface="Source Han Sans KR Bold"/>
              <a:sym typeface="Source Han Sans KR Bold"/>
            </a:endParaRPr>
          </a:p>
        </p:txBody>
      </p:sp>
      <p:pic>
        <p:nvPicPr>
          <p:cNvPr id="3" name="Picture 2" descr="2023-2] 백승우 - Show and Tell: A Neural Image Caption Generator">
            <a:extLst>
              <a:ext uri="{FF2B5EF4-FFF2-40B4-BE49-F238E27FC236}">
                <a16:creationId xmlns:a16="http://schemas.microsoft.com/office/drawing/2014/main" id="{2F544380-159D-08B1-C09A-D8D93CFC05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3947133"/>
            <a:ext cx="9738532" cy="39107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1" name="TextBox 21"/>
          <p:cNvSpPr txBox="1"/>
          <p:nvPr/>
        </p:nvSpPr>
        <p:spPr>
          <a:xfrm>
            <a:off x="923832" y="765070"/>
            <a:ext cx="2886168" cy="419795"/>
          </a:xfrm>
          <a:prstGeom prst="rect">
            <a:avLst/>
          </a:prstGeom>
        </p:spPr>
        <p:txBody>
          <a:bodyPr wrap="square" lIns="0" tIns="0" rIns="0" bIns="0" rtlCol="0" anchor="t">
            <a:spAutoFit/>
          </a:bodyPr>
          <a:lstStyle/>
          <a:p>
            <a:pPr algn="l">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a:t>
            </a:r>
            <a:r>
              <a:rPr lang="en-US" altLang="ko-KR" sz="2499" b="1" dirty="0">
                <a:solidFill>
                  <a:srgbClr val="090807"/>
                </a:solidFill>
                <a:latin typeface="Source Han Sans KR Bold"/>
                <a:ea typeface="Source Han Sans KR Bold"/>
                <a:cs typeface="Source Han Sans KR Bold"/>
                <a:sym typeface="Source Han Sans KR Bold"/>
              </a:rPr>
              <a:t>2</a:t>
            </a:r>
            <a:r>
              <a:rPr lang="ko-KR" altLang="en-US" sz="2499" b="1" dirty="0">
                <a:solidFill>
                  <a:srgbClr val="090807"/>
                </a:solidFill>
                <a:latin typeface="Source Han Sans KR Bold"/>
                <a:ea typeface="Source Han Sans KR Bold"/>
                <a:cs typeface="Source Han Sans KR Bold"/>
                <a:sym typeface="Source Han Sans KR Bold"/>
              </a:rPr>
              <a:t> </a:t>
            </a:r>
            <a:r>
              <a:rPr lang="en-US" altLang="ko-KR" sz="2499" b="1" dirty="0">
                <a:solidFill>
                  <a:srgbClr val="090807"/>
                </a:solidFill>
                <a:latin typeface="Source Han Sans KR Bold"/>
                <a:ea typeface="Source Han Sans KR Bold"/>
                <a:cs typeface="Source Han Sans KR Bold"/>
                <a:sym typeface="Source Han Sans KR Bold"/>
              </a:rPr>
              <a:t>Introduction</a:t>
            </a:r>
            <a:endParaRPr lang="en-US" sz="2499" b="1" dirty="0">
              <a:solidFill>
                <a:srgbClr val="090807"/>
              </a:solidFill>
              <a:latin typeface="Source Han Sans KR Bold"/>
              <a:ea typeface="Source Han Sans KR Bold"/>
              <a:cs typeface="Source Han Sans KR Bold"/>
              <a:sym typeface="Source Han Sans KR Bold"/>
            </a:endParaRPr>
          </a:p>
        </p:txBody>
      </p:sp>
      <p:pic>
        <p:nvPicPr>
          <p:cNvPr id="3" name="그림 2">
            <a:extLst>
              <a:ext uri="{FF2B5EF4-FFF2-40B4-BE49-F238E27FC236}">
                <a16:creationId xmlns:a16="http://schemas.microsoft.com/office/drawing/2014/main" id="{7FCC989E-E423-63D5-8A30-5D831030584E}"/>
              </a:ext>
            </a:extLst>
          </p:cNvPr>
          <p:cNvPicPr>
            <a:picLocks noChangeAspect="1"/>
          </p:cNvPicPr>
          <p:nvPr/>
        </p:nvPicPr>
        <p:blipFill>
          <a:blip r:embed="rId3"/>
          <a:stretch>
            <a:fillRect/>
          </a:stretch>
        </p:blipFill>
        <p:spPr>
          <a:xfrm>
            <a:off x="369897" y="3280885"/>
            <a:ext cx="7772400" cy="4925884"/>
          </a:xfrm>
          <a:prstGeom prst="rect">
            <a:avLst/>
          </a:prstGeom>
        </p:spPr>
      </p:pic>
      <p:sp>
        <p:nvSpPr>
          <p:cNvPr id="7" name="TextBox 6">
            <a:extLst>
              <a:ext uri="{FF2B5EF4-FFF2-40B4-BE49-F238E27FC236}">
                <a16:creationId xmlns:a16="http://schemas.microsoft.com/office/drawing/2014/main" id="{7DED000A-AA2C-5CA4-12C3-13BB1A5A9018}"/>
              </a:ext>
            </a:extLst>
          </p:cNvPr>
          <p:cNvSpPr txBox="1"/>
          <p:nvPr/>
        </p:nvSpPr>
        <p:spPr>
          <a:xfrm>
            <a:off x="8458200" y="2400300"/>
            <a:ext cx="9144000" cy="6109365"/>
          </a:xfrm>
          <a:prstGeom prst="rect">
            <a:avLst/>
          </a:prstGeom>
          <a:noFill/>
        </p:spPr>
        <p:txBody>
          <a:bodyPr wrap="square">
            <a:spAutoFit/>
          </a:bodyPr>
          <a:lstStyle/>
          <a:p>
            <a:r>
              <a:rPr lang="en" altLang="ko-KR" sz="2300" dirty="0"/>
              <a:t>The paper tackles the challenge of automatically generating descriptive captions for images—a task that is significantly more complex than image classification or object detection. </a:t>
            </a:r>
          </a:p>
          <a:p>
            <a:endParaRPr lang="en" altLang="ko-KR" sz="2300" dirty="0"/>
          </a:p>
          <a:p>
            <a:r>
              <a:rPr lang="en" altLang="ko-KR" sz="2300" dirty="0"/>
              <a:t>Unlike earlier methods that broke the problem into separate sub-tasks using multiple pipelines, this work directly maximizes the probability of generating a caption given an image by drawing inspiration from machine translation techniques.</a:t>
            </a:r>
          </a:p>
          <a:p>
            <a:endParaRPr lang="en" altLang="ko-KR" sz="2300" dirty="0"/>
          </a:p>
          <a:p>
            <a:r>
              <a:rPr lang="en" altLang="ko-KR" sz="2300" dirty="0"/>
              <a:t> It employs a pre-trained CNN to encode the image into a set of feature vectors and an RNN decoder to generate the caption word by word, integrating an attention mechanism that dynamically focuses on the most relevant image regions when predicting each word. </a:t>
            </a:r>
          </a:p>
          <a:p>
            <a:endParaRPr lang="en" altLang="ko-KR" sz="2300" dirty="0"/>
          </a:p>
          <a:p>
            <a:r>
              <a:rPr lang="en" altLang="ko-KR" sz="2300" dirty="0"/>
              <a:t>Overall, the paper introduces an end-to-end neural image captioning system that effectively combines CNN and RNN architectures to achieve state-of-the-art performance.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E2016890-DFF1-2028-8F0E-592C3905E491}"/>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4A17C2EC-753F-AF94-E6C7-4265C2BFFAF9}"/>
              </a:ext>
            </a:extLst>
          </p:cNvPr>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21" name="TextBox 21">
            <a:extLst>
              <a:ext uri="{FF2B5EF4-FFF2-40B4-BE49-F238E27FC236}">
                <a16:creationId xmlns:a16="http://schemas.microsoft.com/office/drawing/2014/main" id="{63FDF9ED-D990-AC86-175B-CE05DA7CAC3D}"/>
              </a:ext>
            </a:extLst>
          </p:cNvPr>
          <p:cNvSpPr txBox="1"/>
          <p:nvPr/>
        </p:nvSpPr>
        <p:spPr>
          <a:xfrm>
            <a:off x="923832" y="765070"/>
            <a:ext cx="6086568" cy="419795"/>
          </a:xfrm>
          <a:prstGeom prst="rect">
            <a:avLst/>
          </a:prstGeom>
        </p:spPr>
        <p:txBody>
          <a:bodyPr wrap="square" lIns="0" tIns="0" rIns="0" bIns="0" rtlCol="0" anchor="t">
            <a:spAutoFit/>
          </a:bodyPr>
          <a:lstStyle/>
          <a:p>
            <a:pPr algn="l">
              <a:lnSpc>
                <a:spcPts val="3499"/>
              </a:lnSpc>
              <a:spcBef>
                <a:spcPct val="0"/>
              </a:spcBef>
            </a:pPr>
            <a:r>
              <a:rPr lang="en-US" altLang="ko-KR" sz="2499" b="1" dirty="0">
                <a:solidFill>
                  <a:srgbClr val="090807"/>
                </a:solidFill>
                <a:latin typeface="Source Han Sans KR Bold"/>
                <a:ea typeface="Source Han Sans KR Bold"/>
                <a:cs typeface="Source Han Sans KR Bold"/>
                <a:sym typeface="Source Han Sans KR Bold"/>
              </a:rPr>
              <a:t>03</a:t>
            </a:r>
            <a:r>
              <a:rPr lang="ko-KR" altLang="en-US" sz="2499" b="1" dirty="0">
                <a:solidFill>
                  <a:srgbClr val="090807"/>
                </a:solidFill>
                <a:latin typeface="Source Han Sans KR Bold"/>
                <a:ea typeface="Source Han Sans KR Bold"/>
                <a:cs typeface="Source Han Sans KR Bold"/>
                <a:sym typeface="Source Han Sans KR Bold"/>
              </a:rPr>
              <a:t> </a:t>
            </a:r>
            <a:r>
              <a:rPr lang="en-US" altLang="ko-KR" sz="2499" b="1" dirty="0">
                <a:solidFill>
                  <a:srgbClr val="090807"/>
                </a:solidFill>
                <a:latin typeface="Source Han Sans KR Bold"/>
                <a:ea typeface="Source Han Sans KR Bold"/>
                <a:cs typeface="Source Han Sans KR Bold"/>
                <a:sym typeface="Source Han Sans KR Bold"/>
              </a:rPr>
              <a:t>Model</a:t>
            </a:r>
            <a:endParaRPr lang="en-US" sz="2499" b="1" dirty="0">
              <a:solidFill>
                <a:srgbClr val="090807"/>
              </a:solidFill>
              <a:latin typeface="Source Han Sans KR Bold"/>
              <a:ea typeface="Source Han Sans KR Bold"/>
              <a:cs typeface="Source Han Sans KR Bold"/>
              <a:sym typeface="Source Han Sans KR Bold"/>
            </a:endParaRPr>
          </a:p>
        </p:txBody>
      </p:sp>
      <p:sp>
        <p:nvSpPr>
          <p:cNvPr id="15" name="TextBox 14">
            <a:extLst>
              <a:ext uri="{FF2B5EF4-FFF2-40B4-BE49-F238E27FC236}">
                <a16:creationId xmlns:a16="http://schemas.microsoft.com/office/drawing/2014/main" id="{1AEFAECA-8871-F2D5-5966-9A0BAF3E7B00}"/>
              </a:ext>
            </a:extLst>
          </p:cNvPr>
          <p:cNvSpPr txBox="1"/>
          <p:nvPr/>
        </p:nvSpPr>
        <p:spPr>
          <a:xfrm>
            <a:off x="1143000" y="1922628"/>
            <a:ext cx="13868400" cy="5078313"/>
          </a:xfrm>
          <a:prstGeom prst="rect">
            <a:avLst/>
          </a:prstGeom>
          <a:noFill/>
        </p:spPr>
        <p:txBody>
          <a:bodyPr wrap="square">
            <a:spAutoFit/>
          </a:bodyPr>
          <a:lstStyle/>
          <a:p>
            <a:pPr>
              <a:buNone/>
            </a:pPr>
            <a:r>
              <a:rPr lang="en" altLang="ko-KR" dirty="0"/>
              <a:t>The model adopts the standard RNN encoder–decoder framework, but instead of encoding a source sentence, it uses a pre-trained CNN to encode an image. Given an image I, the model directly maximizes the likelihood p(S\mid I) of generating a caption S = [s_1, s_2, \dots, </a:t>
            </a:r>
            <a:r>
              <a:rPr lang="en" altLang="ko-KR" dirty="0" err="1"/>
              <a:t>s_N</a:t>
            </a:r>
            <a:r>
              <a:rPr lang="en" altLang="ko-KR" dirty="0"/>
              <a:t>]. This is formulated as:</a:t>
            </a:r>
          </a:p>
          <a:p>
            <a:pPr>
              <a:buNone/>
            </a:pPr>
            <a:br>
              <a:rPr lang="en" altLang="ko-KR" dirty="0"/>
            </a:br>
            <a:endParaRPr lang="en" altLang="ko-KR" dirty="0"/>
          </a:p>
          <a:p>
            <a:pPr>
              <a:buNone/>
            </a:pPr>
            <a:endParaRPr lang="en" altLang="ko-KR" dirty="0"/>
          </a:p>
          <a:p>
            <a:pPr>
              <a:buNone/>
            </a:pPr>
            <a:br>
              <a:rPr lang="en" altLang="ko-KR" dirty="0"/>
            </a:br>
            <a:endParaRPr lang="en" altLang="ko-KR" dirty="0"/>
          </a:p>
          <a:p>
            <a:pPr>
              <a:buNone/>
            </a:pPr>
            <a:r>
              <a:rPr lang="en" altLang="ko-KR" dirty="0"/>
              <a:t>and by applying the chain rule, the log-likelihood is decomposed as</a:t>
            </a:r>
          </a:p>
          <a:p>
            <a:pPr>
              <a:buNone/>
            </a:pPr>
            <a:br>
              <a:rPr lang="en" altLang="ko-KR" dirty="0"/>
            </a:br>
            <a:endParaRPr lang="en" altLang="ko-KR" dirty="0"/>
          </a:p>
          <a:p>
            <a:pPr>
              <a:buNone/>
            </a:pPr>
            <a:br>
              <a:rPr lang="en" altLang="ko-KR" dirty="0"/>
            </a:br>
            <a:endParaRPr lang="en" altLang="ko-KR" dirty="0"/>
          </a:p>
          <a:p>
            <a:pPr>
              <a:buNone/>
            </a:pPr>
            <a:br>
              <a:rPr lang="en" altLang="ko-KR" dirty="0"/>
            </a:br>
            <a:endParaRPr lang="en" altLang="ko-KR" dirty="0"/>
          </a:p>
          <a:p>
            <a:r>
              <a:rPr lang="en" altLang="ko-KR" dirty="0"/>
              <a:t>In this framework, the RNN part uses LSTM to generate words sequentially, and the CNN part—pre-trained on image classification—serves as the encoder that extracts rich visual features. The model does not impose any fixed length on the caption; instead, it relies on the chain rule and gradient descent to optimize the joint probability of the caption given the image.</a:t>
            </a:r>
          </a:p>
        </p:txBody>
      </p:sp>
      <p:pic>
        <p:nvPicPr>
          <p:cNvPr id="17" name="그림 16">
            <a:extLst>
              <a:ext uri="{FF2B5EF4-FFF2-40B4-BE49-F238E27FC236}">
                <a16:creationId xmlns:a16="http://schemas.microsoft.com/office/drawing/2014/main" id="{BAF69C2E-018F-3A4D-0A82-AB73D9EA06A3}"/>
              </a:ext>
            </a:extLst>
          </p:cNvPr>
          <p:cNvPicPr>
            <a:picLocks noChangeAspect="1"/>
          </p:cNvPicPr>
          <p:nvPr/>
        </p:nvPicPr>
        <p:blipFill>
          <a:blip r:embed="rId3"/>
          <a:stretch>
            <a:fillRect/>
          </a:stretch>
        </p:blipFill>
        <p:spPr>
          <a:xfrm>
            <a:off x="1163128" y="3086100"/>
            <a:ext cx="3429000" cy="812800"/>
          </a:xfrm>
          <a:prstGeom prst="rect">
            <a:avLst/>
          </a:prstGeom>
        </p:spPr>
      </p:pic>
      <p:pic>
        <p:nvPicPr>
          <p:cNvPr id="18" name="그림 17">
            <a:extLst>
              <a:ext uri="{FF2B5EF4-FFF2-40B4-BE49-F238E27FC236}">
                <a16:creationId xmlns:a16="http://schemas.microsoft.com/office/drawing/2014/main" id="{16FBD59B-3D3C-5DB8-7320-EC5283375FD7}"/>
              </a:ext>
            </a:extLst>
          </p:cNvPr>
          <p:cNvPicPr>
            <a:picLocks noChangeAspect="1"/>
          </p:cNvPicPr>
          <p:nvPr/>
        </p:nvPicPr>
        <p:blipFill>
          <a:blip r:embed="rId4"/>
          <a:stretch>
            <a:fillRect/>
          </a:stretch>
        </p:blipFill>
        <p:spPr>
          <a:xfrm>
            <a:off x="1122872" y="4648200"/>
            <a:ext cx="4991100" cy="990600"/>
          </a:xfrm>
          <a:prstGeom prst="rect">
            <a:avLst/>
          </a:prstGeom>
        </p:spPr>
      </p:pic>
      <p:pic>
        <p:nvPicPr>
          <p:cNvPr id="19" name="그림 18">
            <a:extLst>
              <a:ext uri="{FF2B5EF4-FFF2-40B4-BE49-F238E27FC236}">
                <a16:creationId xmlns:a16="http://schemas.microsoft.com/office/drawing/2014/main" id="{B37DB814-1478-0F1D-504C-F0F0E9D6580F}"/>
              </a:ext>
            </a:extLst>
          </p:cNvPr>
          <p:cNvPicPr>
            <a:picLocks noChangeAspect="1"/>
          </p:cNvPicPr>
          <p:nvPr/>
        </p:nvPicPr>
        <p:blipFill>
          <a:blip r:embed="rId5"/>
          <a:stretch>
            <a:fillRect/>
          </a:stretch>
        </p:blipFill>
        <p:spPr>
          <a:xfrm>
            <a:off x="1143000" y="7186500"/>
            <a:ext cx="7772400" cy="1490460"/>
          </a:xfrm>
          <a:prstGeom prst="rect">
            <a:avLst/>
          </a:prstGeom>
        </p:spPr>
      </p:pic>
    </p:spTree>
    <p:extLst>
      <p:ext uri="{BB962C8B-B14F-4D97-AF65-F5344CB8AC3E}">
        <p14:creationId xmlns:p14="http://schemas.microsoft.com/office/powerpoint/2010/main" val="3706555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3" name="TextBox 3"/>
          <p:cNvSpPr txBox="1"/>
          <p:nvPr/>
        </p:nvSpPr>
        <p:spPr>
          <a:xfrm>
            <a:off x="923832" y="765070"/>
            <a:ext cx="5781768" cy="419795"/>
          </a:xfrm>
          <a:prstGeom prst="rect">
            <a:avLst/>
          </a:prstGeom>
        </p:spPr>
        <p:txBody>
          <a:bodyPr wrap="square" lIns="0" tIns="0" rIns="0" bIns="0" rtlCol="0" anchor="t">
            <a:spAutoFit/>
          </a:bodyPr>
          <a:lstStyle/>
          <a:p>
            <a:pPr algn="l">
              <a:lnSpc>
                <a:spcPts val="3499"/>
              </a:lnSpc>
              <a:spcBef>
                <a:spcPct val="0"/>
              </a:spcBef>
            </a:pPr>
            <a:r>
              <a:rPr lang="en-US" altLang="ko-KR" sz="2499" b="1" dirty="0">
                <a:solidFill>
                  <a:srgbClr val="090807"/>
                </a:solidFill>
                <a:latin typeface="Source Han Sans KR Bold"/>
                <a:ea typeface="Source Han Sans KR Bold"/>
                <a:cs typeface="Source Han Sans KR Bold"/>
                <a:sym typeface="Source Han Sans KR Bold"/>
              </a:rPr>
              <a:t>04</a:t>
            </a:r>
            <a:r>
              <a:rPr lang="ko-KR" altLang="en-US" sz="2499" b="1" dirty="0">
                <a:solidFill>
                  <a:srgbClr val="090807"/>
                </a:solidFill>
                <a:latin typeface="Source Han Sans KR Bold"/>
                <a:ea typeface="Source Han Sans KR Bold"/>
                <a:cs typeface="Source Han Sans KR Bold"/>
                <a:sym typeface="Source Han Sans KR Bold"/>
              </a:rPr>
              <a:t> </a:t>
            </a:r>
            <a:r>
              <a:rPr lang="en-US" altLang="ko-KR" sz="2499" b="1" dirty="0">
                <a:solidFill>
                  <a:srgbClr val="090807"/>
                </a:solidFill>
                <a:latin typeface="Source Han Sans KR Bold"/>
                <a:ea typeface="Source Han Sans KR Bold"/>
                <a:cs typeface="Source Han Sans KR Bold"/>
                <a:sym typeface="Source Han Sans KR Bold"/>
              </a:rPr>
              <a:t>LSTM-based Sentence Generator</a:t>
            </a:r>
            <a:endParaRPr lang="en-US" sz="2499" b="1" dirty="0">
              <a:solidFill>
                <a:srgbClr val="090807"/>
              </a:solidFill>
              <a:latin typeface="Source Han Sans KR Bold"/>
              <a:ea typeface="Source Han Sans KR Bold"/>
              <a:cs typeface="Source Han Sans KR Bold"/>
              <a:sym typeface="Source Han Sans KR Bold"/>
            </a:endParaRPr>
          </a:p>
        </p:txBody>
      </p:sp>
      <p:pic>
        <p:nvPicPr>
          <p:cNvPr id="4" name="그림 3">
            <a:extLst>
              <a:ext uri="{FF2B5EF4-FFF2-40B4-BE49-F238E27FC236}">
                <a16:creationId xmlns:a16="http://schemas.microsoft.com/office/drawing/2014/main" id="{2B7AC617-57E5-178A-78FF-887208F42268}"/>
              </a:ext>
            </a:extLst>
          </p:cNvPr>
          <p:cNvPicPr>
            <a:picLocks noChangeAspect="1"/>
          </p:cNvPicPr>
          <p:nvPr/>
        </p:nvPicPr>
        <p:blipFill>
          <a:blip r:embed="rId3"/>
          <a:stretch>
            <a:fillRect/>
          </a:stretch>
        </p:blipFill>
        <p:spPr>
          <a:xfrm>
            <a:off x="860320" y="1815344"/>
            <a:ext cx="7772400" cy="6656311"/>
          </a:xfrm>
          <a:prstGeom prst="rect">
            <a:avLst/>
          </a:prstGeom>
        </p:spPr>
      </p:pic>
      <p:pic>
        <p:nvPicPr>
          <p:cNvPr id="5" name="그림 4">
            <a:extLst>
              <a:ext uri="{FF2B5EF4-FFF2-40B4-BE49-F238E27FC236}">
                <a16:creationId xmlns:a16="http://schemas.microsoft.com/office/drawing/2014/main" id="{AFA4DB6B-1985-C67E-2056-797DFF12EC2F}"/>
              </a:ext>
            </a:extLst>
          </p:cNvPr>
          <p:cNvPicPr>
            <a:picLocks noChangeAspect="1"/>
          </p:cNvPicPr>
          <p:nvPr/>
        </p:nvPicPr>
        <p:blipFill>
          <a:blip r:embed="rId4"/>
          <a:stretch>
            <a:fillRect/>
          </a:stretch>
        </p:blipFill>
        <p:spPr>
          <a:xfrm>
            <a:off x="8991600" y="1815344"/>
            <a:ext cx="6812876" cy="2790629"/>
          </a:xfrm>
          <a:prstGeom prst="rect">
            <a:avLst/>
          </a:prstGeom>
        </p:spPr>
      </p:pic>
      <p:pic>
        <p:nvPicPr>
          <p:cNvPr id="6" name="그림 5">
            <a:extLst>
              <a:ext uri="{FF2B5EF4-FFF2-40B4-BE49-F238E27FC236}">
                <a16:creationId xmlns:a16="http://schemas.microsoft.com/office/drawing/2014/main" id="{EE82188F-82C2-514C-DD50-2AA8A7046FC8}"/>
              </a:ext>
            </a:extLst>
          </p:cNvPr>
          <p:cNvPicPr>
            <a:picLocks noChangeAspect="1"/>
          </p:cNvPicPr>
          <p:nvPr/>
        </p:nvPicPr>
        <p:blipFill>
          <a:blip r:embed="rId5"/>
          <a:stretch>
            <a:fillRect/>
          </a:stretch>
        </p:blipFill>
        <p:spPr>
          <a:xfrm>
            <a:off x="9144000" y="4957128"/>
            <a:ext cx="6599274" cy="1447800"/>
          </a:xfrm>
          <a:prstGeom prst="rect">
            <a:avLst/>
          </a:prstGeom>
        </p:spPr>
      </p:pic>
      <p:pic>
        <p:nvPicPr>
          <p:cNvPr id="7" name="그림 6">
            <a:extLst>
              <a:ext uri="{FF2B5EF4-FFF2-40B4-BE49-F238E27FC236}">
                <a16:creationId xmlns:a16="http://schemas.microsoft.com/office/drawing/2014/main" id="{729D5CEE-222D-E27D-8FF4-3609FE25600C}"/>
              </a:ext>
            </a:extLst>
          </p:cNvPr>
          <p:cNvPicPr>
            <a:picLocks noChangeAspect="1"/>
          </p:cNvPicPr>
          <p:nvPr/>
        </p:nvPicPr>
        <p:blipFill>
          <a:blip r:embed="rId6"/>
          <a:stretch>
            <a:fillRect/>
          </a:stretch>
        </p:blipFill>
        <p:spPr>
          <a:xfrm>
            <a:off x="9296400" y="6742424"/>
            <a:ext cx="6508076" cy="134772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11A2D610-C673-0D29-652A-9BE4EC8A56BA}"/>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B556565-48E8-1491-ADA3-560AD2006291}"/>
              </a:ext>
            </a:extLst>
          </p:cNvPr>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3" name="TextBox 3">
            <a:extLst>
              <a:ext uri="{FF2B5EF4-FFF2-40B4-BE49-F238E27FC236}">
                <a16:creationId xmlns:a16="http://schemas.microsoft.com/office/drawing/2014/main" id="{C7B1F949-322A-EA52-8090-9B8734867227}"/>
              </a:ext>
            </a:extLst>
          </p:cNvPr>
          <p:cNvSpPr txBox="1"/>
          <p:nvPr/>
        </p:nvSpPr>
        <p:spPr>
          <a:xfrm>
            <a:off x="923832" y="765070"/>
            <a:ext cx="5781768" cy="419795"/>
          </a:xfrm>
          <a:prstGeom prst="rect">
            <a:avLst/>
          </a:prstGeom>
        </p:spPr>
        <p:txBody>
          <a:bodyPr wrap="square" lIns="0" tIns="0" rIns="0" bIns="0" rtlCol="0" anchor="t">
            <a:spAutoFit/>
          </a:bodyPr>
          <a:lstStyle/>
          <a:p>
            <a:pPr algn="l">
              <a:lnSpc>
                <a:spcPts val="3499"/>
              </a:lnSpc>
              <a:spcBef>
                <a:spcPct val="0"/>
              </a:spcBef>
            </a:pPr>
            <a:r>
              <a:rPr lang="en-US" sz="2499" b="1" dirty="0">
                <a:solidFill>
                  <a:srgbClr val="090807"/>
                </a:solidFill>
                <a:latin typeface="Source Han Sans KR Bold"/>
                <a:ea typeface="Source Han Sans KR Bold"/>
                <a:cs typeface="Source Han Sans KR Bold"/>
                <a:sym typeface="Source Han Sans KR Bold"/>
              </a:rPr>
              <a:t>05 Inference</a:t>
            </a:r>
          </a:p>
        </p:txBody>
      </p:sp>
      <p:pic>
        <p:nvPicPr>
          <p:cNvPr id="4" name="그림 3">
            <a:extLst>
              <a:ext uri="{FF2B5EF4-FFF2-40B4-BE49-F238E27FC236}">
                <a16:creationId xmlns:a16="http://schemas.microsoft.com/office/drawing/2014/main" id="{E95EFC42-56DC-6F46-136C-8BC529010784}"/>
              </a:ext>
            </a:extLst>
          </p:cNvPr>
          <p:cNvPicPr>
            <a:picLocks noChangeAspect="1"/>
          </p:cNvPicPr>
          <p:nvPr/>
        </p:nvPicPr>
        <p:blipFill>
          <a:blip r:embed="rId3"/>
          <a:stretch>
            <a:fillRect/>
          </a:stretch>
        </p:blipFill>
        <p:spPr>
          <a:xfrm>
            <a:off x="860320" y="2003191"/>
            <a:ext cx="7772400" cy="6280618"/>
          </a:xfrm>
          <a:prstGeom prst="rect">
            <a:avLst/>
          </a:prstGeom>
        </p:spPr>
      </p:pic>
      <p:sp>
        <p:nvSpPr>
          <p:cNvPr id="6" name="TextBox 5">
            <a:extLst>
              <a:ext uri="{FF2B5EF4-FFF2-40B4-BE49-F238E27FC236}">
                <a16:creationId xmlns:a16="http://schemas.microsoft.com/office/drawing/2014/main" id="{A3AF4157-E334-1519-8100-337F448FF916}"/>
              </a:ext>
            </a:extLst>
          </p:cNvPr>
          <p:cNvSpPr txBox="1"/>
          <p:nvPr/>
        </p:nvSpPr>
        <p:spPr>
          <a:xfrm>
            <a:off x="8915400" y="3009900"/>
            <a:ext cx="9144000" cy="3985706"/>
          </a:xfrm>
          <a:prstGeom prst="rect">
            <a:avLst/>
          </a:prstGeom>
          <a:noFill/>
        </p:spPr>
        <p:txBody>
          <a:bodyPr wrap="square">
            <a:spAutoFit/>
          </a:bodyPr>
          <a:lstStyle/>
          <a:p>
            <a:r>
              <a:rPr lang="en" altLang="ko-KR" sz="2300" dirty="0">
                <a:latin typeface="+mn-ea"/>
              </a:rPr>
              <a:t>During inference, two strategies are used to improve the BLEU score. The first, Sampling, randomly selects words so that different predictions can be generated at each iteration. </a:t>
            </a:r>
          </a:p>
          <a:p>
            <a:endParaRPr lang="en" altLang="ko-KR" sz="2300" dirty="0">
              <a:latin typeface="+mn-ea"/>
            </a:endParaRPr>
          </a:p>
          <a:p>
            <a:r>
              <a:rPr lang="en" altLang="ko-KR" sz="2300" dirty="0">
                <a:latin typeface="+mn-ea"/>
              </a:rPr>
              <a:t>The second, Beam Search, maintains up to 20 candidate sequences and selects the sentence with the highest cumulative probability at each time step.</a:t>
            </a:r>
          </a:p>
          <a:p>
            <a:endParaRPr lang="en" altLang="ko-KR" sz="2300" dirty="0">
              <a:latin typeface="+mn-ea"/>
            </a:endParaRPr>
          </a:p>
          <a:p>
            <a:r>
              <a:rPr lang="en" altLang="ko-KR" sz="2300" dirty="0">
                <a:latin typeface="+mn-ea"/>
              </a:rPr>
              <a:t> Experiments showed that using a beam size of 20 yields the best performance, while using a beam size of 1 (i.e., greedy search) decreases the BLEU score by 2 points.</a:t>
            </a:r>
            <a:endParaRPr lang="ko-KR" altLang="en-US" sz="2300" dirty="0">
              <a:latin typeface="+mn-ea"/>
            </a:endParaRPr>
          </a:p>
        </p:txBody>
      </p:sp>
    </p:spTree>
    <p:extLst>
      <p:ext uri="{BB962C8B-B14F-4D97-AF65-F5344CB8AC3E}">
        <p14:creationId xmlns:p14="http://schemas.microsoft.com/office/powerpoint/2010/main" val="3368763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a:extLst>
            <a:ext uri="{FF2B5EF4-FFF2-40B4-BE49-F238E27FC236}">
              <a16:creationId xmlns:a16="http://schemas.microsoft.com/office/drawing/2014/main" id="{9F0F7E1F-4C09-3055-7C92-B1B2A78E7D49}"/>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66FA3D95-88FE-E808-9D19-36F40694B035}"/>
              </a:ext>
            </a:extLst>
          </p:cNvPr>
          <p:cNvSpPr/>
          <p:nvPr/>
        </p:nvSpPr>
        <p:spPr>
          <a:xfrm>
            <a:off x="860320" y="1347066"/>
            <a:ext cx="1233818" cy="0"/>
          </a:xfrm>
          <a:prstGeom prst="line">
            <a:avLst/>
          </a:prstGeom>
          <a:ln w="38100" cap="flat">
            <a:solidFill>
              <a:srgbClr val="090807"/>
            </a:solidFill>
            <a:prstDash val="solid"/>
            <a:headEnd type="none" w="sm" len="sm"/>
            <a:tailEnd type="none" w="sm" len="sm"/>
          </a:ln>
        </p:spPr>
        <p:txBody>
          <a:bodyPr/>
          <a:lstStyle/>
          <a:p>
            <a:endParaRPr lang="ko-KR" altLang="en-US"/>
          </a:p>
        </p:txBody>
      </p:sp>
      <p:sp>
        <p:nvSpPr>
          <p:cNvPr id="3" name="TextBox 3">
            <a:extLst>
              <a:ext uri="{FF2B5EF4-FFF2-40B4-BE49-F238E27FC236}">
                <a16:creationId xmlns:a16="http://schemas.microsoft.com/office/drawing/2014/main" id="{BD9A7DB6-CA40-DFAE-7865-32F71AC416F6}"/>
              </a:ext>
            </a:extLst>
          </p:cNvPr>
          <p:cNvSpPr txBox="1"/>
          <p:nvPr/>
        </p:nvSpPr>
        <p:spPr>
          <a:xfrm>
            <a:off x="923832" y="765070"/>
            <a:ext cx="7915368" cy="419795"/>
          </a:xfrm>
          <a:prstGeom prst="rect">
            <a:avLst/>
          </a:prstGeom>
        </p:spPr>
        <p:txBody>
          <a:bodyPr wrap="square" lIns="0" tIns="0" rIns="0" bIns="0" rtlCol="0" anchor="t">
            <a:spAutoFit/>
          </a:bodyPr>
          <a:lstStyle/>
          <a:p>
            <a:pPr algn="l">
              <a:lnSpc>
                <a:spcPts val="3499"/>
              </a:lnSpc>
              <a:spcBef>
                <a:spcPct val="0"/>
              </a:spcBef>
            </a:pPr>
            <a:r>
              <a:rPr lang="en-US" altLang="ko-KR" sz="2499" b="1" dirty="0">
                <a:solidFill>
                  <a:srgbClr val="090807"/>
                </a:solidFill>
                <a:latin typeface="Source Han Sans KR Bold"/>
                <a:ea typeface="Source Han Sans KR Bold"/>
                <a:cs typeface="Source Han Sans KR Bold"/>
                <a:sym typeface="Source Han Sans KR Bold"/>
              </a:rPr>
              <a:t>06</a:t>
            </a:r>
            <a:r>
              <a:rPr lang="ko-KR" altLang="en-US" sz="2499" b="1" dirty="0">
                <a:solidFill>
                  <a:srgbClr val="090807"/>
                </a:solidFill>
                <a:latin typeface="Source Han Sans KR Bold"/>
                <a:ea typeface="Source Han Sans KR Bold"/>
                <a:cs typeface="Source Han Sans KR Bold"/>
                <a:sym typeface="Source Han Sans KR Bold"/>
              </a:rPr>
              <a:t> </a:t>
            </a:r>
            <a:r>
              <a:rPr lang="en-US" altLang="ko-KR" sz="2499" b="1" dirty="0">
                <a:solidFill>
                  <a:srgbClr val="090807"/>
                </a:solidFill>
                <a:latin typeface="Source Han Sans KR Bold"/>
                <a:ea typeface="Source Han Sans KR Bold"/>
                <a:cs typeface="Source Han Sans KR Bold"/>
                <a:sym typeface="Source Han Sans KR Bold"/>
              </a:rPr>
              <a:t>Evaluation &amp; Result</a:t>
            </a:r>
            <a:endParaRPr lang="en-US" sz="2499" b="1" dirty="0">
              <a:solidFill>
                <a:srgbClr val="090807"/>
              </a:solidFill>
              <a:latin typeface="Source Han Sans KR Bold"/>
              <a:ea typeface="Source Han Sans KR Bold"/>
              <a:cs typeface="Source Han Sans KR Bold"/>
              <a:sym typeface="Source Han Sans KR Bold"/>
            </a:endParaRPr>
          </a:p>
        </p:txBody>
      </p:sp>
      <p:sp>
        <p:nvSpPr>
          <p:cNvPr id="5" name="TextBox 4">
            <a:extLst>
              <a:ext uri="{FF2B5EF4-FFF2-40B4-BE49-F238E27FC236}">
                <a16:creationId xmlns:a16="http://schemas.microsoft.com/office/drawing/2014/main" id="{0D786A68-FC54-290E-AAF3-DCE1FA8C971D}"/>
              </a:ext>
            </a:extLst>
          </p:cNvPr>
          <p:cNvSpPr txBox="1"/>
          <p:nvPr/>
        </p:nvSpPr>
        <p:spPr>
          <a:xfrm>
            <a:off x="876300" y="2628900"/>
            <a:ext cx="16535400" cy="4339650"/>
          </a:xfrm>
          <a:prstGeom prst="rect">
            <a:avLst/>
          </a:prstGeom>
          <a:noFill/>
        </p:spPr>
        <p:txBody>
          <a:bodyPr wrap="square">
            <a:spAutoFit/>
          </a:bodyPr>
          <a:lstStyle/>
          <a:p>
            <a:r>
              <a:rPr lang="en" altLang="ko-KR" sz="2300" dirty="0">
                <a:latin typeface="+mn-ea"/>
              </a:rPr>
              <a:t>The paper evaluates the model using both human judgments and BLEU scores, noting a high correlation between the two. </a:t>
            </a:r>
          </a:p>
          <a:p>
            <a:endParaRPr lang="en" altLang="ko-KR" sz="2300" dirty="0">
              <a:latin typeface="+mn-ea"/>
            </a:endParaRPr>
          </a:p>
          <a:p>
            <a:r>
              <a:rPr lang="en" altLang="ko-KR" sz="2300" dirty="0">
                <a:latin typeface="+mn-ea"/>
              </a:rPr>
              <a:t>Thus, most evaluation is performed automatically. To prevent overfitting during training, the CNN's pre-trained weights are kept fixed and the embedding weights are not re-initialized separately. </a:t>
            </a:r>
          </a:p>
          <a:p>
            <a:endParaRPr lang="en" altLang="ko-KR" sz="2300" dirty="0">
              <a:latin typeface="+mn-ea"/>
            </a:endParaRPr>
          </a:p>
          <a:p>
            <a:r>
              <a:rPr lang="en" altLang="ko-KR" sz="2300" dirty="0">
                <a:latin typeface="+mn-ea"/>
              </a:rPr>
              <a:t>Additionally, dropout and ensemble techniques are applied to further boost BLEU performance.</a:t>
            </a:r>
          </a:p>
          <a:p>
            <a:endParaRPr lang="en" altLang="ko-KR" sz="2300" dirty="0">
              <a:latin typeface="+mn-ea"/>
            </a:endParaRPr>
          </a:p>
          <a:p>
            <a:r>
              <a:rPr lang="en" altLang="ko-KR" sz="2300" dirty="0">
                <a:latin typeface="+mn-ea"/>
              </a:rPr>
              <a:t>Experimental results show that as the image captioning dataset size increases, the model’s performance improves by learning from more data. </a:t>
            </a:r>
          </a:p>
          <a:p>
            <a:endParaRPr lang="en" altLang="ko-KR" sz="2300" dirty="0">
              <a:latin typeface="+mn-ea"/>
            </a:endParaRPr>
          </a:p>
          <a:p>
            <a:r>
              <a:rPr lang="en" altLang="ko-KR" sz="2300" dirty="0">
                <a:latin typeface="+mn-ea"/>
              </a:rPr>
              <a:t>The authors also expect that future improvements in image captioning could be achieved through unsupervised learning methods using either image-only or text-only data.</a:t>
            </a:r>
            <a:endParaRPr lang="ko-KR" altLang="en-US" sz="2300" dirty="0">
              <a:latin typeface="+mn-ea"/>
            </a:endParaRPr>
          </a:p>
        </p:txBody>
      </p:sp>
    </p:spTree>
    <p:extLst>
      <p:ext uri="{BB962C8B-B14F-4D97-AF65-F5344CB8AC3E}">
        <p14:creationId xmlns:p14="http://schemas.microsoft.com/office/powerpoint/2010/main" val="4211409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BEE"/>
        </a:solidFill>
        <a:effectLst/>
      </p:bgPr>
    </p:bg>
    <p:spTree>
      <p:nvGrpSpPr>
        <p:cNvPr id="1" name=""/>
        <p:cNvGrpSpPr/>
        <p:nvPr/>
      </p:nvGrpSpPr>
      <p:grpSpPr>
        <a:xfrm>
          <a:off x="0" y="0"/>
          <a:ext cx="0" cy="0"/>
          <a:chOff x="0" y="0"/>
          <a:chExt cx="0" cy="0"/>
        </a:xfrm>
      </p:grpSpPr>
      <p:sp>
        <p:nvSpPr>
          <p:cNvPr id="2" name="AutoShape 2"/>
          <p:cNvSpPr/>
          <p:nvPr/>
        </p:nvSpPr>
        <p:spPr>
          <a:xfrm>
            <a:off x="1871447" y="5056830"/>
            <a:ext cx="14545107" cy="0"/>
          </a:xfrm>
          <a:prstGeom prst="line">
            <a:avLst/>
          </a:prstGeom>
          <a:ln w="9525" cap="flat">
            <a:solidFill>
              <a:srgbClr val="090807"/>
            </a:solidFill>
            <a:prstDash val="solid"/>
            <a:headEnd type="none" w="sm" len="sm"/>
            <a:tailEnd type="none" w="sm" len="sm"/>
          </a:ln>
        </p:spPr>
        <p:txBody>
          <a:bodyPr/>
          <a:lstStyle/>
          <a:p>
            <a:endParaRPr lang="ko-KR" altLang="en-US"/>
          </a:p>
        </p:txBody>
      </p:sp>
      <p:sp>
        <p:nvSpPr>
          <p:cNvPr id="5" name="TextBox 5"/>
          <p:cNvSpPr txBox="1"/>
          <p:nvPr/>
        </p:nvSpPr>
        <p:spPr>
          <a:xfrm>
            <a:off x="2446870" y="3770182"/>
            <a:ext cx="5782729" cy="755656"/>
          </a:xfrm>
          <a:prstGeom prst="rect">
            <a:avLst/>
          </a:prstGeom>
        </p:spPr>
        <p:txBody>
          <a:bodyPr wrap="square" lIns="0" tIns="0" rIns="0" bIns="0" rtlCol="0" anchor="t">
            <a:spAutoFit/>
          </a:bodyPr>
          <a:lstStyle/>
          <a:p>
            <a:pPr marL="0" lvl="0" indent="0" algn="l">
              <a:lnSpc>
                <a:spcPts val="6299"/>
              </a:lnSpc>
              <a:spcBef>
                <a:spcPct val="0"/>
              </a:spcBef>
            </a:pPr>
            <a:r>
              <a:rPr lang="en-US" sz="4500" b="1" dirty="0">
                <a:solidFill>
                  <a:srgbClr val="090807"/>
                </a:solidFill>
                <a:latin typeface="Source Han Sans KR Bold"/>
                <a:ea typeface="Source Han Sans KR Bold"/>
                <a:cs typeface="Source Han Sans KR Bold"/>
                <a:sym typeface="Source Han Sans KR Bold"/>
              </a:rPr>
              <a:t>Thanks</a:t>
            </a:r>
            <a:endParaRPr lang="en-US" sz="4500" b="1" u="none" strike="noStrike" dirty="0">
              <a:solidFill>
                <a:srgbClr val="090807"/>
              </a:solidFill>
              <a:latin typeface="Source Han Sans KR Bold"/>
              <a:ea typeface="Source Han Sans KR Bold"/>
              <a:cs typeface="Source Han Sans KR Bold"/>
              <a:sym typeface="Source Han Sans KR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260</TotalTime>
  <Words>1247</Words>
  <Application>Microsoft Macintosh PowerPoint</Application>
  <PresentationFormat>사용자 지정</PresentationFormat>
  <Paragraphs>90</Paragraphs>
  <Slides>9</Slides>
  <Notes>7</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9</vt:i4>
      </vt:variant>
    </vt:vector>
  </HeadingPairs>
  <TitlesOfParts>
    <vt:vector size="16" baseType="lpstr">
      <vt:lpstr>Source Han Sans KR</vt:lpstr>
      <vt:lpstr>Arial</vt:lpstr>
      <vt:lpstr>Source Han Sans KR Bold</vt:lpstr>
      <vt:lpstr>Calibri</vt:lpstr>
      <vt:lpstr>Raleway Bold</vt:lpstr>
      <vt:lpstr>맑은 고딕</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옐로우 블랙 깔끔한 보고서 프레젠테이션</dc:title>
  <cp:lastModifiedBy>정승민</cp:lastModifiedBy>
  <cp:revision>9</cp:revision>
  <dcterms:created xsi:type="dcterms:W3CDTF">2006-08-16T00:00:00Z</dcterms:created>
  <dcterms:modified xsi:type="dcterms:W3CDTF">2025-03-29T03:01:54Z</dcterms:modified>
  <dc:identifier>DAGfnm4VBio</dc:identifier>
</cp:coreProperties>
</file>

<file path=docProps/thumbnail.jpeg>
</file>